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56" r:id="rId3"/>
    <p:sldId id="276" r:id="rId4"/>
    <p:sldId id="277" r:id="rId5"/>
    <p:sldId id="258" r:id="rId6"/>
    <p:sldId id="279" r:id="rId7"/>
    <p:sldId id="278" r:id="rId8"/>
    <p:sldId id="280" r:id="rId9"/>
    <p:sldId id="281" r:id="rId10"/>
    <p:sldId id="282" r:id="rId11"/>
    <p:sldId id="284" r:id="rId12"/>
    <p:sldId id="283" r:id="rId13"/>
    <p:sldId id="285" r:id="rId14"/>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7C7A"/>
    <a:srgbClr val="9CE8E6"/>
    <a:srgbClr val="4FFF9F"/>
    <a:srgbClr val="AFECEB"/>
    <a:srgbClr val="FFFFA7"/>
    <a:srgbClr val="FFE07D"/>
    <a:srgbClr val="FFE593"/>
    <a:srgbClr val="FF9966"/>
    <a:srgbClr val="33CCCC"/>
    <a:srgbClr val="FFDD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40" d="100"/>
          <a:sy n="140" d="100"/>
        </p:scale>
        <p:origin x="-630" y="-42"/>
      </p:cViewPr>
      <p:guideLst>
        <p:guide orient="horz" pos="3120"/>
        <p:guide pos="2160"/>
      </p:guideLst>
    </p:cSldViewPr>
  </p:slideViewPr>
  <p:notesTextViewPr>
    <p:cViewPr>
      <p:scale>
        <a:sx n="1" d="1"/>
        <a:sy n="1" d="1"/>
      </p:scale>
      <p:origin x="0" y="0"/>
    </p:cViewPr>
  </p:notesTextViewPr>
  <p:notesViewPr>
    <p:cSldViewPr showGuides="1">
      <p:cViewPr varScale="1">
        <p:scale>
          <a:sx n="67" d="100"/>
          <a:sy n="67" d="100"/>
        </p:scale>
        <p:origin x="-2982" y="-108"/>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E4AEC67-8760-4A48-92C3-CC8238B59F7A}" type="datetimeFigureOut">
              <a:rPr kumimoji="1" lang="ja-JP" altLang="en-US" smtClean="0"/>
              <a:pPr/>
              <a:t>2015/9/22</a:t>
            </a:fld>
            <a:endParaRPr kumimoji="1" lang="ja-JP" altLang="en-US"/>
          </a:p>
        </p:txBody>
      </p:sp>
      <p:sp>
        <p:nvSpPr>
          <p:cNvPr id="4" name="フッター プレースホルダ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E945007-2612-44E4-A223-EC28F2A4B95B}"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321" tIns="45661" rIns="91321" bIns="4566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81" y="0"/>
            <a:ext cx="2918831" cy="493316"/>
          </a:xfrm>
          <a:prstGeom prst="rect">
            <a:avLst/>
          </a:prstGeom>
        </p:spPr>
        <p:txBody>
          <a:bodyPr vert="horz" lIns="91321" tIns="45661" rIns="91321" bIns="45661" rtlCol="0"/>
          <a:lstStyle>
            <a:lvl1pPr algn="r">
              <a:defRPr sz="1200"/>
            </a:lvl1pPr>
          </a:lstStyle>
          <a:p>
            <a:fld id="{693A9FAB-96B3-41F5-A849-2B1FB0BA1045}" type="datetimeFigureOut">
              <a:rPr kumimoji="1" lang="ja-JP" altLang="en-US" smtClean="0"/>
              <a:pPr/>
              <a:t>2015/9/22</a:t>
            </a:fld>
            <a:endParaRPr kumimoji="1" lang="ja-JP" altLang="en-US"/>
          </a:p>
        </p:txBody>
      </p:sp>
      <p:sp>
        <p:nvSpPr>
          <p:cNvPr id="4" name="スライド イメージ プレースホルダー 3"/>
          <p:cNvSpPr>
            <a:spLocks noGrp="1" noRot="1" noChangeAspect="1"/>
          </p:cNvSpPr>
          <p:nvPr>
            <p:ph type="sldImg" idx="2"/>
          </p:nvPr>
        </p:nvSpPr>
        <p:spPr>
          <a:xfrm>
            <a:off x="2087563" y="739775"/>
            <a:ext cx="2560637" cy="3700463"/>
          </a:xfrm>
          <a:prstGeom prst="rect">
            <a:avLst/>
          </a:prstGeom>
          <a:noFill/>
          <a:ln w="12700">
            <a:solidFill>
              <a:prstClr val="black"/>
            </a:solidFill>
          </a:ln>
        </p:spPr>
        <p:txBody>
          <a:bodyPr vert="horz" lIns="91321" tIns="45661" rIns="91321" bIns="45661"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321" tIns="45661" rIns="91321" bIns="4566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321" tIns="45661" rIns="91321" bIns="4566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81" y="9371285"/>
            <a:ext cx="2918831" cy="493316"/>
          </a:xfrm>
          <a:prstGeom prst="rect">
            <a:avLst/>
          </a:prstGeom>
        </p:spPr>
        <p:txBody>
          <a:bodyPr vert="horz" lIns="91321" tIns="45661" rIns="91321" bIns="45661" rtlCol="0" anchor="b"/>
          <a:lstStyle>
            <a:lvl1pPr algn="r">
              <a:defRPr sz="1200"/>
            </a:lvl1pPr>
          </a:lstStyle>
          <a:p>
            <a:fld id="{B5EADB08-6DDF-458D-A84F-501504279390}" type="slidenum">
              <a:rPr kumimoji="1" lang="ja-JP" altLang="en-US" smtClean="0"/>
              <a:pPr/>
              <a:t>&lt;#&gt;</a:t>
            </a:fld>
            <a:endParaRPr kumimoji="1" lang="ja-JP" altLang="en-US"/>
          </a:p>
        </p:txBody>
      </p:sp>
    </p:spTree>
    <p:extLst>
      <p:ext uri="{BB962C8B-B14F-4D97-AF65-F5344CB8AC3E}">
        <p14:creationId xmlns="" xmlns:p14="http://schemas.microsoft.com/office/powerpoint/2010/main" val="7731698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5EADB08-6DDF-458D-A84F-501504279390}" type="slidenum">
              <a:rPr kumimoji="1" lang="ja-JP" altLang="en-US" smtClean="0"/>
              <a:pPr/>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a:prstGeom prst="rect">
            <a:avLst/>
          </a:prstGeo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35254323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2311401"/>
            <a:ext cx="6172200" cy="6537502"/>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1345082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a:prstGeom prst="rect">
            <a:avLst/>
          </a:prstGeo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a:prstGeom prst="rect">
            <a:avLst/>
          </a:prstGeo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004156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338" y="4198938"/>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42900" y="2311401"/>
            <a:ext cx="6172200" cy="6537502"/>
          </a:xfrm>
          <a:prstGeom prst="rect">
            <a:avLst/>
          </a:prstGeo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337417185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96875"/>
            <a:ext cx="4476750" cy="8451850"/>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6B72A46-F845-45DC-AAB5-AA96E90C95D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a:prstGeom prst="rect">
            <a:avLst/>
          </a:prstGeo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5" name="フッター プレースホルダー 4"/>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3882611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dirty="0" smtClean="0"/>
              <a:t>マスター タイトルの書式設定</a:t>
            </a:r>
            <a:endParaRPr kumimoji="1" lang="ja-JP" altLang="en-US" dirty="0"/>
          </a:p>
        </p:txBody>
      </p:sp>
      <p:sp>
        <p:nvSpPr>
          <p:cNvPr id="3" name="コンテンツ プレースホルダー 2"/>
          <p:cNvSpPr>
            <a:spLocks noGrp="1"/>
          </p:cNvSpPr>
          <p:nvPr>
            <p:ph sz="half" idx="1"/>
          </p:nvPr>
        </p:nvSpPr>
        <p:spPr>
          <a:xfrm>
            <a:off x="34290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372735880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8" name="フッター プレースホルダー 7"/>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1463242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a:prstGeom prst="rect">
            <a:avLst/>
          </a:prstGeom>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4" name="フッター プレースホルダー 3"/>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63500718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3" name="フッター プレースホルダー 2"/>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361374689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757285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a:prstGeom prst="rect">
            <a:avLst/>
          </a:prstGeo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342900" y="9181395"/>
            <a:ext cx="1600200" cy="527403"/>
          </a:xfrm>
          <a:prstGeom prst="rect">
            <a:avLst/>
          </a:prstGeom>
        </p:spPr>
        <p:txBody>
          <a:bodyPr/>
          <a:lstStyle/>
          <a:p>
            <a:fld id="{C588278C-EBC9-49BC-828F-83D56F10C5BF}" type="datetimeFigureOut">
              <a:rPr kumimoji="1" lang="ja-JP" altLang="en-US" smtClean="0"/>
              <a:pPr/>
              <a:t>2015/9/22</a:t>
            </a:fld>
            <a:endParaRPr kumimoji="1" lang="ja-JP" altLang="en-US"/>
          </a:p>
        </p:txBody>
      </p:sp>
      <p:sp>
        <p:nvSpPr>
          <p:cNvPr id="6" name="フッター プレースホルダー 5"/>
          <p:cNvSpPr>
            <a:spLocks noGrp="1"/>
          </p:cNvSpPr>
          <p:nvPr>
            <p:ph type="ftr" sz="quarter" idx="11"/>
          </p:nvPr>
        </p:nvSpPr>
        <p:spPr>
          <a:xfrm>
            <a:off x="2343150" y="9181395"/>
            <a:ext cx="2171700" cy="527403"/>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a:xfrm>
            <a:off x="4914900" y="9181395"/>
            <a:ext cx="1600200" cy="527403"/>
          </a:xfrm>
          <a:prstGeom prst="rect">
            <a:avLst/>
          </a:prstGeom>
        </p:spPr>
        <p:txBody>
          <a:bodyPr/>
          <a:lstStyle/>
          <a:p>
            <a:fld id="{856A48DD-4B43-401A-837C-A7BC26A0458C}" type="slidenum">
              <a:rPr kumimoji="1" lang="ja-JP" altLang="en-US" smtClean="0"/>
              <a:pPr/>
              <a:t>&lt;#&gt;</a:t>
            </a:fld>
            <a:endParaRPr kumimoji="1" lang="ja-JP" altLang="en-US"/>
          </a:p>
        </p:txBody>
      </p:sp>
    </p:spTree>
    <p:extLst>
      <p:ext uri="{BB962C8B-B14F-4D97-AF65-F5344CB8AC3E}">
        <p14:creationId xmlns="" xmlns:p14="http://schemas.microsoft.com/office/powerpoint/2010/main" val="2895912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テキスト ボックス 9"/>
          <p:cNvSpPr txBox="1"/>
          <p:nvPr userDrawn="1"/>
        </p:nvSpPr>
        <p:spPr>
          <a:xfrm>
            <a:off x="332656" y="128464"/>
            <a:ext cx="6192688" cy="276999"/>
          </a:xfrm>
          <a:prstGeom prst="rect">
            <a:avLst/>
          </a:prstGeom>
          <a:noFill/>
        </p:spPr>
        <p:txBody>
          <a:bodyPr wrap="square" rtlCol="0">
            <a:spAutoFit/>
          </a:bodyPr>
          <a:lstStyle/>
          <a:p>
            <a:pPr algn="l"/>
            <a:r>
              <a:rPr kumimoji="1" lang="en-US" altLang="ja-JP" sz="1200" b="1" dirty="0" smtClean="0">
                <a:latin typeface="ＭＳ Ｐ明朝" pitchFamily="18" charset="-128"/>
                <a:ea typeface="ＭＳ Ｐ明朝" pitchFamily="18" charset="-128"/>
              </a:rPr>
              <a:t>【</a:t>
            </a:r>
            <a:r>
              <a:rPr kumimoji="1" lang="ja-JP" altLang="en-US" sz="1200" b="1" dirty="0" smtClean="0">
                <a:latin typeface="ＭＳ Ｐ明朝" pitchFamily="18" charset="-128"/>
                <a:ea typeface="ＭＳ Ｐ明朝" pitchFamily="18" charset="-128"/>
              </a:rPr>
              <a:t>応募書式</a:t>
            </a:r>
            <a:r>
              <a:rPr kumimoji="1" lang="en-US" altLang="ja-JP" sz="1200" b="1" dirty="0" smtClean="0">
                <a:latin typeface="ＭＳ Ｐ明朝" pitchFamily="18" charset="-128"/>
                <a:ea typeface="ＭＳ Ｐ明朝" pitchFamily="18" charset="-128"/>
              </a:rPr>
              <a:t>2016】</a:t>
            </a:r>
            <a:endParaRPr kumimoji="1" lang="ja-JP" altLang="en-US" sz="1200" b="1" dirty="0" smtClean="0">
              <a:latin typeface="ＭＳ Ｐ明朝" pitchFamily="18" charset="-128"/>
              <a:ea typeface="ＭＳ Ｐ明朝" pitchFamily="18" charset="-128"/>
            </a:endParaRPr>
          </a:p>
        </p:txBody>
      </p:sp>
      <p:sp>
        <p:nvSpPr>
          <p:cNvPr id="12" name="正方形/長方形 11"/>
          <p:cNvSpPr/>
          <p:nvPr userDrawn="1"/>
        </p:nvSpPr>
        <p:spPr>
          <a:xfrm>
            <a:off x="296652" y="9273480"/>
            <a:ext cx="5940660" cy="253916"/>
          </a:xfrm>
          <a:prstGeom prst="rect">
            <a:avLst/>
          </a:prstGeom>
        </p:spPr>
        <p:txBody>
          <a:bodyPr wrap="square">
            <a:spAutoFit/>
          </a:bodyPr>
          <a:lstStyle/>
          <a:p>
            <a:r>
              <a:rPr kumimoji="1" lang="ja-JP" altLang="ja-JP" sz="1050" kern="1200" dirty="0" smtClean="0">
                <a:solidFill>
                  <a:schemeClr val="tx1"/>
                </a:solidFill>
                <a:effectLst/>
                <a:latin typeface="ＭＳ Ｐ明朝" pitchFamily="18" charset="-128"/>
                <a:ea typeface="ＭＳ Ｐ明朝" pitchFamily="18" charset="-128"/>
                <a:cs typeface="+mn-cs"/>
              </a:rPr>
              <a:t>本文記入時の文字フォントは</a:t>
            </a:r>
            <a:r>
              <a:rPr kumimoji="1" lang="en-US" altLang="ja-JP" sz="1050" kern="1200" dirty="0" smtClean="0">
                <a:solidFill>
                  <a:schemeClr val="tx1"/>
                </a:solidFill>
                <a:effectLst/>
                <a:latin typeface="ＭＳ Ｐ明朝" pitchFamily="18" charset="-128"/>
                <a:ea typeface="ＭＳ Ｐ明朝" pitchFamily="18" charset="-128"/>
                <a:cs typeface="+mn-cs"/>
              </a:rPr>
              <a:t>MSP</a:t>
            </a:r>
            <a:r>
              <a:rPr kumimoji="1" lang="ja-JP" altLang="ja-JP" sz="1050" kern="1200" dirty="0" smtClean="0">
                <a:solidFill>
                  <a:schemeClr val="tx1"/>
                </a:solidFill>
                <a:effectLst/>
                <a:latin typeface="ＭＳ Ｐ明朝" pitchFamily="18" charset="-128"/>
                <a:ea typeface="ＭＳ Ｐ明朝" pitchFamily="18" charset="-128"/>
                <a:cs typeface="+mn-cs"/>
              </a:rPr>
              <a:t>明朝、サイズは</a:t>
            </a:r>
            <a:r>
              <a:rPr kumimoji="1" lang="en-US" altLang="ja-JP" sz="1050" kern="1200" dirty="0" smtClean="0">
                <a:solidFill>
                  <a:schemeClr val="tx1"/>
                </a:solidFill>
                <a:effectLst/>
                <a:latin typeface="ＭＳ Ｐ明朝" pitchFamily="18" charset="-128"/>
                <a:ea typeface="ＭＳ Ｐ明朝" pitchFamily="18" charset="-128"/>
                <a:cs typeface="+mn-cs"/>
              </a:rPr>
              <a:t>10.5</a:t>
            </a:r>
            <a:r>
              <a:rPr kumimoji="1" lang="ja-JP" altLang="ja-JP" sz="1050" kern="1200" dirty="0" smtClean="0">
                <a:solidFill>
                  <a:schemeClr val="tx1"/>
                </a:solidFill>
                <a:effectLst/>
                <a:latin typeface="ＭＳ Ｐ明朝" pitchFamily="18" charset="-128"/>
                <a:ea typeface="ＭＳ Ｐ明朝" pitchFamily="18" charset="-128"/>
                <a:cs typeface="+mn-cs"/>
              </a:rPr>
              <a:t>ポイント以上として下さ</a:t>
            </a:r>
            <a:r>
              <a:rPr kumimoji="1" lang="ja-JP" altLang="en-US" sz="1050" kern="1200" dirty="0" smtClean="0">
                <a:solidFill>
                  <a:schemeClr val="tx1"/>
                </a:solidFill>
                <a:effectLst/>
                <a:latin typeface="ＭＳ Ｐ明朝" pitchFamily="18" charset="-128"/>
                <a:ea typeface="ＭＳ Ｐ明朝" pitchFamily="18" charset="-128"/>
                <a:cs typeface="+mn-cs"/>
              </a:rPr>
              <a:t>い</a:t>
            </a:r>
            <a:endParaRPr lang="ja-JP" altLang="en-US" sz="1050" dirty="0">
              <a:latin typeface="ＭＳ Ｐ明朝" pitchFamily="18" charset="-128"/>
              <a:ea typeface="ＭＳ Ｐ明朝" pitchFamily="18" charset="-128"/>
            </a:endParaRPr>
          </a:p>
        </p:txBody>
      </p:sp>
      <p:pic>
        <p:nvPicPr>
          <p:cNvPr id="23553" name="Picture 1"/>
          <p:cNvPicPr>
            <a:picLocks noChangeAspect="1" noChangeArrowheads="1"/>
          </p:cNvPicPr>
          <p:nvPr userDrawn="1"/>
        </p:nvPicPr>
        <p:blipFill>
          <a:blip r:embed="rId13" cstate="print"/>
          <a:srcRect/>
          <a:stretch>
            <a:fillRect/>
          </a:stretch>
        </p:blipFill>
        <p:spPr bwMode="auto">
          <a:xfrm>
            <a:off x="5661248" y="9141395"/>
            <a:ext cx="811213" cy="492125"/>
          </a:xfrm>
          <a:prstGeom prst="rect">
            <a:avLst/>
          </a:prstGeom>
          <a:noFill/>
          <a:ln w="9525">
            <a:noFill/>
            <a:miter lim="800000"/>
            <a:headEnd/>
            <a:tailEnd/>
          </a:ln>
        </p:spPr>
      </p:pic>
    </p:spTree>
    <p:extLst>
      <p:ext uri="{BB962C8B-B14F-4D97-AF65-F5344CB8AC3E}">
        <p14:creationId xmlns="" xmlns:p14="http://schemas.microsoft.com/office/powerpoint/2010/main" val="222771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875"/>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0"/>
            <a:ext cx="6172200" cy="6537325"/>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2100"/>
            <a:ext cx="1600200" cy="527050"/>
          </a:xfrm>
          <a:prstGeom prst="rect">
            <a:avLst/>
          </a:prstGeom>
        </p:spPr>
        <p:txBody>
          <a:bodyPr vert="horz" lIns="91440" tIns="45720" rIns="91440" bIns="45720" rtlCol="0" anchor="ctr"/>
          <a:lstStyle>
            <a:lvl1pPr algn="l">
              <a:defRPr sz="1200">
                <a:solidFill>
                  <a:schemeClr val="tx1">
                    <a:tint val="75000"/>
                  </a:schemeClr>
                </a:solidFill>
              </a:defRPr>
            </a:lvl1pPr>
          </a:lstStyle>
          <a:p>
            <a:fld id="{BD4FD7DC-3A47-441D-BB6F-78DCBBA7B075}" type="datetimeFigureOut">
              <a:rPr kumimoji="1" lang="ja-JP" altLang="en-US" smtClean="0"/>
              <a:pPr/>
              <a:t>2015/9/22</a:t>
            </a:fld>
            <a:endParaRPr kumimoji="1" lang="ja-JP" altLang="en-US"/>
          </a:p>
        </p:txBody>
      </p:sp>
      <p:sp>
        <p:nvSpPr>
          <p:cNvPr id="5" name="フッター プレースホルダ 4"/>
          <p:cNvSpPr>
            <a:spLocks noGrp="1"/>
          </p:cNvSpPr>
          <p:nvPr>
            <p:ph type="ftr" sz="quarter" idx="3"/>
          </p:nvPr>
        </p:nvSpPr>
        <p:spPr>
          <a:xfrm>
            <a:off x="2343150" y="9182100"/>
            <a:ext cx="2171700" cy="52705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2100"/>
            <a:ext cx="1600200" cy="527050"/>
          </a:xfrm>
          <a:prstGeom prst="rect">
            <a:avLst/>
          </a:prstGeom>
        </p:spPr>
        <p:txBody>
          <a:bodyPr vert="horz" lIns="91440" tIns="45720" rIns="91440" bIns="45720" rtlCol="0" anchor="ctr"/>
          <a:lstStyle>
            <a:lvl1pPr algn="r">
              <a:defRPr sz="1200">
                <a:solidFill>
                  <a:schemeClr val="tx1">
                    <a:tint val="75000"/>
                  </a:schemeClr>
                </a:solidFill>
              </a:defRPr>
            </a:lvl1pPr>
          </a:lstStyle>
          <a:p>
            <a:fld id="{76B72A46-F845-45DC-AAB5-AA96E90C95D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表 22"/>
          <p:cNvGraphicFramePr>
            <a:graphicFrameLocks noGrp="1"/>
          </p:cNvGraphicFramePr>
          <p:nvPr/>
        </p:nvGraphicFramePr>
        <p:xfrm>
          <a:off x="332656" y="2216696"/>
          <a:ext cx="6192688" cy="6840760"/>
        </p:xfrm>
        <a:graphic>
          <a:graphicData uri="http://schemas.openxmlformats.org/drawingml/2006/table">
            <a:tbl>
              <a:tblPr firstRow="1" bandRow="1">
                <a:tableStyleId>{5C22544A-7EE6-4342-B048-85BDC9FD1C3A}</a:tableStyleId>
              </a:tblPr>
              <a:tblGrid>
                <a:gridCol w="6192688"/>
              </a:tblGrid>
              <a:tr h="6840760">
                <a:tc>
                  <a:txBody>
                    <a:bodyPr/>
                    <a:lstStyle/>
                    <a:p>
                      <a:endParaRPr kumimoji="1" lang="ja-JP" altLang="en-US"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4" name="テキスト ボックス 13"/>
          <p:cNvSpPr txBox="1"/>
          <p:nvPr/>
        </p:nvSpPr>
        <p:spPr>
          <a:xfrm>
            <a:off x="441344" y="2288704"/>
            <a:ext cx="6011992" cy="1938992"/>
          </a:xfrm>
          <a:prstGeom prst="rect">
            <a:avLst/>
          </a:prstGeom>
          <a:noFill/>
        </p:spPr>
        <p:txBody>
          <a:bodyPr wrap="square" lIns="0" tIns="0" rIns="0" bIns="0" rtlCol="0">
            <a:spAutoFit/>
          </a:bodyPr>
          <a:lstStyle/>
          <a:p>
            <a:r>
              <a:rPr lang="ja-JP" altLang="ja-JP" sz="1050" dirty="0">
                <a:latin typeface="ＭＳ Ｐ明朝" pitchFamily="18" charset="-128"/>
                <a:ea typeface="ＭＳ Ｐ明朝" pitchFamily="18" charset="-128"/>
              </a:rPr>
              <a:t>＜</a:t>
            </a:r>
            <a:r>
              <a:rPr lang="ja-JP" altLang="ja-JP" sz="1050" dirty="0" smtClean="0">
                <a:latin typeface="ＭＳ Ｐ明朝" pitchFamily="18" charset="-128"/>
                <a:ea typeface="ＭＳ Ｐ明朝" pitchFamily="18" charset="-128"/>
              </a:rPr>
              <a:t>本プロジェクト</a:t>
            </a:r>
            <a:r>
              <a:rPr lang="ja-JP" altLang="en-US" sz="1050" dirty="0" smtClean="0">
                <a:latin typeface="ＭＳ Ｐ明朝" pitchFamily="18" charset="-128"/>
                <a:ea typeface="ＭＳ Ｐ明朝" pitchFamily="18" charset="-128"/>
              </a:rPr>
              <a:t>が</a:t>
            </a:r>
            <a:r>
              <a:rPr lang="ja-JP" altLang="ja-JP" sz="1050" dirty="0" smtClean="0">
                <a:latin typeface="ＭＳ Ｐ明朝" pitchFamily="18" charset="-128"/>
                <a:ea typeface="ＭＳ Ｐ明朝" pitchFamily="18" charset="-128"/>
              </a:rPr>
              <a:t>ＣＭ</a:t>
            </a:r>
            <a:r>
              <a:rPr lang="ja-JP" altLang="ja-JP" sz="1050" dirty="0">
                <a:latin typeface="ＭＳ Ｐ明朝" pitchFamily="18" charset="-128"/>
                <a:ea typeface="ＭＳ Ｐ明朝" pitchFamily="18" charset="-128"/>
              </a:rPr>
              <a:t>選奨に選定された場合には前述の応募資料に基づく開示用資料を提出し、その全ての使用等を当協会に委託すること</a:t>
            </a:r>
            <a:r>
              <a:rPr lang="ja-JP" altLang="ja-JP" sz="1050" dirty="0" smtClean="0">
                <a:latin typeface="ＭＳ Ｐ明朝" pitchFamily="18" charset="-128"/>
                <a:ea typeface="ＭＳ Ｐ明朝" pitchFamily="18" charset="-128"/>
              </a:rPr>
              <a:t>に同意を必要と</a:t>
            </a:r>
            <a:r>
              <a:rPr lang="ja-JP" altLang="en-US" sz="1050" dirty="0" smtClean="0">
                <a:latin typeface="ＭＳ Ｐ明朝" pitchFamily="18" charset="-128"/>
                <a:ea typeface="ＭＳ Ｐ明朝" pitchFamily="18" charset="-128"/>
              </a:rPr>
              <a:t>する</a:t>
            </a:r>
            <a:r>
              <a:rPr lang="ja-JP" altLang="ja-JP" sz="1050" dirty="0" smtClean="0">
                <a:latin typeface="ＭＳ Ｐ明朝" pitchFamily="18" charset="-128"/>
                <a:ea typeface="ＭＳ Ｐ明朝" pitchFamily="18" charset="-128"/>
              </a:rPr>
              <a:t>関係者名</a:t>
            </a:r>
            <a:r>
              <a:rPr lang="ja-JP" altLang="ja-JP" sz="1050" dirty="0">
                <a:latin typeface="ＭＳ Ｐ明朝" pitchFamily="18" charset="-128"/>
                <a:ea typeface="ＭＳ Ｐ明朝" pitchFamily="18" charset="-128"/>
              </a:rPr>
              <a:t>を全て記して、それらの関係者から同意を得ている事を示して下さい＞</a:t>
            </a:r>
          </a:p>
          <a:p>
            <a:r>
              <a:rPr lang="ja-JP" altLang="ja-JP" sz="1050" dirty="0">
                <a:latin typeface="ＭＳ Ｐ明朝" pitchFamily="18" charset="-128"/>
                <a:ea typeface="ＭＳ Ｐ明朝" pitchFamily="18" charset="-128"/>
              </a:rPr>
              <a:t>＜なお、本プロジェクトがＣＭ選奨に選定され、</a:t>
            </a:r>
            <a:r>
              <a:rPr lang="ja-JP" altLang="ja-JP" sz="1050" dirty="0" smtClean="0">
                <a:latin typeface="ＭＳ Ｐ明朝" pitchFamily="18" charset="-128"/>
                <a:ea typeface="ＭＳ Ｐ明朝" pitchFamily="18" charset="-128"/>
              </a:rPr>
              <a:t>資料</a:t>
            </a:r>
            <a:r>
              <a:rPr lang="ja-JP" altLang="en-US" sz="1050" dirty="0" smtClean="0">
                <a:latin typeface="ＭＳ Ｐ明朝" pitchFamily="18" charset="-128"/>
                <a:ea typeface="ＭＳ Ｐ明朝" pitchFamily="18" charset="-128"/>
              </a:rPr>
              <a:t>が</a:t>
            </a:r>
            <a:r>
              <a:rPr lang="ja-JP" altLang="ja-JP" sz="1050" dirty="0" smtClean="0">
                <a:latin typeface="ＭＳ Ｐ明朝" pitchFamily="18" charset="-128"/>
                <a:ea typeface="ＭＳ Ｐ明朝" pitchFamily="18" charset="-128"/>
              </a:rPr>
              <a:t>開示</a:t>
            </a:r>
            <a:r>
              <a:rPr lang="ja-JP" altLang="ja-JP" sz="1050" dirty="0">
                <a:latin typeface="ＭＳ Ｐ明朝" pitchFamily="18" charset="-128"/>
                <a:ea typeface="ＭＳ Ｐ明朝" pitchFamily="18" charset="-128"/>
              </a:rPr>
              <a:t>された際に何らかの苦情が発生した時は、応募者が自らの負担と責任においてこれを処理するものとします＞</a:t>
            </a:r>
          </a:p>
          <a:p>
            <a:r>
              <a:rPr lang="en-US" altLang="ja-JP" sz="1050" dirty="0">
                <a:latin typeface="ＭＳ Ｐ明朝" pitchFamily="18" charset="-128"/>
                <a:ea typeface="ＭＳ Ｐ明朝" pitchFamily="18" charset="-128"/>
              </a:rPr>
              <a:t> </a:t>
            </a:r>
            <a:endParaRPr lang="ja-JP" altLang="ja-JP" sz="1050" dirty="0">
              <a:latin typeface="ＭＳ Ｐ明朝" pitchFamily="18" charset="-128"/>
              <a:ea typeface="ＭＳ Ｐ明朝" pitchFamily="18" charset="-128"/>
            </a:endParaRPr>
          </a:p>
          <a:p>
            <a:r>
              <a:rPr lang="ja-JP" altLang="ja-JP" sz="1050" dirty="0">
                <a:latin typeface="ＭＳ Ｐ明朝" pitchFamily="18" charset="-128"/>
                <a:ea typeface="ＭＳ Ｐ明朝" pitchFamily="18" charset="-128"/>
              </a:rPr>
              <a:t>関係者の例</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ＣＭ</a:t>
            </a:r>
            <a:r>
              <a:rPr lang="ja-JP" altLang="ja-JP" sz="1050" dirty="0">
                <a:latin typeface="ＭＳ Ｐ明朝" pitchFamily="18" charset="-128"/>
                <a:ea typeface="ＭＳ Ｐ明朝" pitchFamily="18" charset="-128"/>
              </a:rPr>
              <a:t>業務の委託者（建築主）</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委託者</a:t>
            </a:r>
            <a:r>
              <a:rPr lang="ja-JP" altLang="ja-JP" sz="1050" dirty="0">
                <a:latin typeface="ＭＳ Ｐ明朝" pitchFamily="18" charset="-128"/>
                <a:ea typeface="ＭＳ Ｐ明朝" pitchFamily="18" charset="-128"/>
              </a:rPr>
              <a:t>（建築主）の他に、本プロジェクトの目的物の所有権を有する者</a:t>
            </a:r>
          </a:p>
          <a:p>
            <a:r>
              <a:rPr lang="ja-JP" altLang="en-US" sz="1050" dirty="0" smtClean="0">
                <a:latin typeface="ＭＳ Ｐ明朝" pitchFamily="18" charset="-128"/>
                <a:ea typeface="ＭＳ Ｐ明朝" pitchFamily="18" charset="-128"/>
              </a:rPr>
              <a:t>　・　</a:t>
            </a:r>
            <a:r>
              <a:rPr lang="ja-JP" altLang="ja-JP" sz="1050" dirty="0" smtClean="0">
                <a:latin typeface="ＭＳ Ｐ明朝" pitchFamily="18" charset="-128"/>
                <a:ea typeface="ＭＳ Ｐ明朝" pitchFamily="18" charset="-128"/>
              </a:rPr>
              <a:t>その他</a:t>
            </a:r>
            <a:r>
              <a:rPr lang="ja-JP" altLang="ja-JP" sz="1050" dirty="0">
                <a:latin typeface="ＭＳ Ｐ明朝" pitchFamily="18" charset="-128"/>
                <a:ea typeface="ＭＳ Ｐ明朝" pitchFamily="18" charset="-128"/>
              </a:rPr>
              <a:t>、上記に限らず応募資料の開示等に関して利害関係を有する者</a:t>
            </a:r>
          </a:p>
          <a:p>
            <a:r>
              <a:rPr lang="ja-JP" altLang="ja-JP" sz="1050" dirty="0">
                <a:latin typeface="ＭＳ Ｐ明朝" pitchFamily="18" charset="-128"/>
                <a:ea typeface="ＭＳ Ｐ明朝" pitchFamily="18" charset="-128"/>
              </a:rPr>
              <a:t>以下のフォームを必要に応じてコピーして記入してください。</a:t>
            </a:r>
          </a:p>
          <a:p>
            <a:endParaRPr kumimoji="1" lang="ja-JP" altLang="en-US" sz="1050" dirty="0">
              <a:latin typeface="ＭＳ Ｐ明朝" pitchFamily="18" charset="-128"/>
              <a:ea typeface="ＭＳ Ｐ明朝" pitchFamily="18" charset="-128"/>
            </a:endParaRPr>
          </a:p>
        </p:txBody>
      </p:sp>
      <p:graphicFrame>
        <p:nvGraphicFramePr>
          <p:cNvPr id="15" name="表 14"/>
          <p:cNvGraphicFramePr>
            <a:graphicFrameLocks noGrp="1"/>
          </p:cNvGraphicFramePr>
          <p:nvPr>
            <p:extLst>
              <p:ext uri="{D42A27DB-BD31-4B8C-83A1-F6EECF244321}">
                <p14:modId xmlns="" xmlns:p14="http://schemas.microsoft.com/office/powerpoint/2010/main" val="3419190672"/>
              </p:ext>
            </p:extLst>
          </p:nvPr>
        </p:nvGraphicFramePr>
        <p:xfrm>
          <a:off x="404664" y="4479141"/>
          <a:ext cx="6064250" cy="957884"/>
        </p:xfrm>
        <a:graphic>
          <a:graphicData uri="http://schemas.openxmlformats.org/drawingml/2006/table">
            <a:tbl>
              <a:tblPr firstRow="1" firstCol="1" bandRow="1" bandCol="1"/>
              <a:tblGrid>
                <a:gridCol w="1818640"/>
                <a:gridCol w="4245610"/>
              </a:tblGrid>
              <a:tr h="239471">
                <a:tc>
                  <a:txBody>
                    <a:bodyPr/>
                    <a:lstStyle/>
                    <a:p>
                      <a:pPr algn="l">
                        <a:spcAft>
                          <a:spcPts val="0"/>
                        </a:spcAft>
                      </a:pPr>
                      <a:r>
                        <a:rPr lang="ja-JP" sz="1050" kern="100" dirty="0">
                          <a:effectLst/>
                          <a:latin typeface="Century"/>
                          <a:ea typeface="ＭＳ Ｐ明朝"/>
                          <a:cs typeface="Times New Roman"/>
                        </a:rPr>
                        <a:t>関係者名（担当者名）</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a:effectLst/>
                          <a:latin typeface="Century"/>
                          <a:ea typeface="ＭＳ Ｐ明朝"/>
                          <a:cs typeface="Times New Roman"/>
                        </a:rPr>
                        <a:t>プロジェクトとの関係</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a:effectLst/>
                          <a:latin typeface="Century"/>
                          <a:ea typeface="ＭＳ Ｐ明朝"/>
                          <a:cs typeface="Times New Roman"/>
                        </a:rPr>
                        <a:t>同意を確認した日</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altLang="en-US" sz="1050" kern="100" dirty="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文書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口頭　　</a:t>
                      </a:r>
                      <a:r>
                        <a:rPr lang="ja-JP" altLang="en-US" sz="1050" kern="100" dirty="0" smtClean="0">
                          <a:effectLst/>
                          <a:latin typeface="Century"/>
                          <a:ea typeface="ＭＳ Ｐ明朝"/>
                          <a:cs typeface="Times New Roman"/>
                        </a:rPr>
                        <a:t>□</a:t>
                      </a:r>
                      <a:r>
                        <a:rPr lang="ja-JP" sz="1050" kern="100" dirty="0" smtClean="0">
                          <a:effectLst/>
                          <a:latin typeface="Century"/>
                          <a:ea typeface="ＭＳ Ｐ明朝"/>
                          <a:cs typeface="Times New Roman"/>
                        </a:rPr>
                        <a:t> </a:t>
                      </a:r>
                      <a:r>
                        <a:rPr lang="ja-JP" sz="1050" kern="100" dirty="0">
                          <a:effectLst/>
                          <a:latin typeface="Century"/>
                          <a:ea typeface="ＭＳ Ｐ明朝"/>
                          <a:cs typeface="Times New Roman"/>
                        </a:rPr>
                        <a:t>その他</a:t>
                      </a:r>
                      <a:r>
                        <a:rPr lang="ja-JP" sz="1050" kern="100" dirty="0" smtClean="0">
                          <a:effectLst/>
                          <a:latin typeface="Century"/>
                          <a:ea typeface="ＭＳ Ｐ明朝"/>
                          <a:cs typeface="Times New Roman"/>
                        </a:rPr>
                        <a:t>（</a:t>
                      </a:r>
                      <a:r>
                        <a:rPr lang="ja-JP" altLang="en-US" sz="1050" kern="100" dirty="0" smtClean="0">
                          <a:effectLst/>
                          <a:latin typeface="Century"/>
                          <a:ea typeface="ＭＳ Ｐ明朝"/>
                          <a:cs typeface="Times New Roman"/>
                        </a:rPr>
                        <a:t>電子メール</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Rectangle 2"/>
          <p:cNvSpPr>
            <a:spLocks noChangeArrowheads="1"/>
          </p:cNvSpPr>
          <p:nvPr/>
        </p:nvSpPr>
        <p:spPr bwMode="auto">
          <a:xfrm>
            <a:off x="318572" y="4232920"/>
            <a:ext cx="1454244" cy="2462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関係者が団体の場合</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en-US"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endParaRPr>
          </a:p>
        </p:txBody>
      </p:sp>
      <p:sp>
        <p:nvSpPr>
          <p:cNvPr id="18" name="Rectangle 2"/>
          <p:cNvSpPr>
            <a:spLocks noChangeArrowheads="1"/>
          </p:cNvSpPr>
          <p:nvPr/>
        </p:nvSpPr>
        <p:spPr bwMode="auto">
          <a:xfrm>
            <a:off x="332656" y="5658566"/>
            <a:ext cx="1454244" cy="2462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関係者が個人の場合</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altLang="ja-JP" sz="6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9" name="表 18"/>
          <p:cNvGraphicFramePr>
            <a:graphicFrameLocks noGrp="1"/>
          </p:cNvGraphicFramePr>
          <p:nvPr>
            <p:extLst>
              <p:ext uri="{D42A27DB-BD31-4B8C-83A1-F6EECF244321}">
                <p14:modId xmlns="" xmlns:p14="http://schemas.microsoft.com/office/powerpoint/2010/main" val="1470948005"/>
              </p:ext>
            </p:extLst>
          </p:nvPr>
        </p:nvGraphicFramePr>
        <p:xfrm>
          <a:off x="409266" y="5897521"/>
          <a:ext cx="6064250" cy="957884"/>
        </p:xfrm>
        <a:graphic>
          <a:graphicData uri="http://schemas.openxmlformats.org/drawingml/2006/table">
            <a:tbl>
              <a:tblPr firstRow="1" firstCol="1" bandRow="1" bandCol="1"/>
              <a:tblGrid>
                <a:gridCol w="1818640"/>
                <a:gridCol w="4245610"/>
              </a:tblGrid>
              <a:tr h="239471">
                <a:tc>
                  <a:txBody>
                    <a:bodyPr/>
                    <a:lstStyle/>
                    <a:p>
                      <a:pPr algn="l">
                        <a:spcAft>
                          <a:spcPts val="0"/>
                        </a:spcAft>
                      </a:pPr>
                      <a:r>
                        <a:rPr lang="ja-JP" sz="1050" kern="100" dirty="0">
                          <a:effectLst/>
                          <a:latin typeface="Century"/>
                          <a:ea typeface="ＭＳ Ｐ明朝"/>
                          <a:cs typeface="Times New Roman"/>
                        </a:rPr>
                        <a:t>関係者名（担当者名）</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a:effectLst/>
                          <a:latin typeface="Century"/>
                          <a:ea typeface="ＭＳ Ｐ明朝"/>
                          <a:cs typeface="Times New Roman"/>
                        </a:rPr>
                        <a:t>プロジェクトとの関係</a:t>
                      </a:r>
                      <a:endParaRPr lang="ja-JP" sz="1050" kern="10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同意を確認した日</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100" dirty="0">
                          <a:effectLst/>
                          <a:latin typeface="ＭＳ Ｐ明朝"/>
                          <a:ea typeface="ＭＳ 明朝"/>
                          <a:cs typeface="Times New Roman"/>
                        </a:rPr>
                        <a:t> </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471">
                <a:tc>
                  <a:txBody>
                    <a:bodyPr/>
                    <a:lstStyle/>
                    <a:p>
                      <a:pPr algn="l">
                        <a:spcAft>
                          <a:spcPts val="0"/>
                        </a:spcAft>
                      </a:pPr>
                      <a:r>
                        <a:rPr lang="ja-JP" sz="1050" kern="100" dirty="0">
                          <a:effectLst/>
                          <a:latin typeface="Century"/>
                          <a:ea typeface="ＭＳ Ｐ明朝"/>
                          <a:cs typeface="Times New Roman"/>
                        </a:rPr>
                        <a:t>同意を確認した方法</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effectLst/>
                          <a:latin typeface="Century"/>
                          <a:ea typeface="ＭＳ Ｐ明朝"/>
                          <a:cs typeface="Times New Roman"/>
                        </a:rPr>
                        <a:t>□ 文書　　□ 口頭　　□ その他</a:t>
                      </a:r>
                      <a:r>
                        <a:rPr lang="ja-JP" sz="1050" kern="100" dirty="0" smtClean="0">
                          <a:effectLst/>
                          <a:latin typeface="Century"/>
                          <a:ea typeface="ＭＳ Ｐ明朝"/>
                          <a:cs typeface="Times New Roman"/>
                        </a:rPr>
                        <a:t>（</a:t>
                      </a:r>
                      <a:r>
                        <a:rPr kumimoji="1" lang="ja-JP" altLang="ja-JP" sz="1050" kern="1200" dirty="0" smtClean="0">
                          <a:solidFill>
                            <a:schemeClr val="tx1"/>
                          </a:solidFill>
                          <a:effectLst/>
                          <a:latin typeface="ＭＳ Ｐ明朝" pitchFamily="18" charset="-128"/>
                          <a:ea typeface="ＭＳ Ｐ明朝" pitchFamily="18" charset="-128"/>
                          <a:cs typeface="+mn-cs"/>
                        </a:rPr>
                        <a:t>示した文書に対して、口頭で同意</a:t>
                      </a:r>
                      <a:r>
                        <a:rPr lang="ja-JP" sz="1050" kern="100" dirty="0" smtClean="0">
                          <a:effectLst/>
                          <a:latin typeface="Century"/>
                          <a:ea typeface="ＭＳ Ｐ明朝"/>
                          <a:cs typeface="Times New Roman"/>
                        </a:rPr>
                        <a:t>）</a:t>
                      </a:r>
                      <a:endParaRPr lang="ja-JP" sz="1050" kern="100" dirty="0">
                        <a:effectLst/>
                        <a:latin typeface="Century"/>
                        <a:ea typeface="ＭＳ 明朝"/>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Rectangle 1"/>
          <p:cNvSpPr>
            <a:spLocks noChangeArrowheads="1"/>
          </p:cNvSpPr>
          <p:nvPr/>
        </p:nvSpPr>
        <p:spPr bwMode="auto">
          <a:xfrm>
            <a:off x="124508" y="1928664"/>
            <a:ext cx="3365024"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en-US" sz="1050" dirty="0" smtClean="0"/>
              <a:t>書式１　</a:t>
            </a:r>
            <a:r>
              <a:rPr lang="ja-JP" altLang="ja-JP" sz="1050" dirty="0" smtClean="0"/>
              <a:t>非開示情報　１ </a:t>
            </a:r>
            <a:r>
              <a:rPr lang="ja-JP" altLang="ja-JP" sz="1050" dirty="0" smtClean="0">
                <a:latin typeface="ＭＳ Ｐ明朝" pitchFamily="18" charset="-128"/>
                <a:ea typeface="ＭＳ Ｐ明朝" pitchFamily="18" charset="-128"/>
              </a:rPr>
              <a:t>【</a:t>
            </a:r>
            <a:r>
              <a:rPr lang="ja-JP" altLang="ja-JP" sz="1050" dirty="0">
                <a:latin typeface="ＭＳ Ｐ明朝" pitchFamily="18" charset="-128"/>
                <a:ea typeface="ＭＳ Ｐ明朝" pitchFamily="18" charset="-128"/>
              </a:rPr>
              <a:t>関係者の同意に関する確認</a:t>
            </a:r>
            <a:r>
              <a:rPr lang="ja-JP" altLang="ja-JP" sz="1050" dirty="0" smtClean="0">
                <a:latin typeface="ＭＳ Ｐ明朝" pitchFamily="18" charset="-128"/>
                <a:ea typeface="ＭＳ Ｐ明朝" pitchFamily="18" charset="-128"/>
              </a:rPr>
              <a:t>】</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9" name="表 8"/>
          <p:cNvGraphicFramePr>
            <a:graphicFrameLocks noGrp="1"/>
          </p:cNvGraphicFramePr>
          <p:nvPr/>
        </p:nvGraphicFramePr>
        <p:xfrm>
          <a:off x="332656" y="986840"/>
          <a:ext cx="6192688" cy="437768"/>
        </p:xfrm>
        <a:graphic>
          <a:graphicData uri="http://schemas.openxmlformats.org/drawingml/2006/table">
            <a:tbl>
              <a:tblPr/>
              <a:tblGrid>
                <a:gridCol w="6192688"/>
              </a:tblGrid>
              <a:tr h="43776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kern="1200" dirty="0" smtClean="0">
                          <a:solidFill>
                            <a:schemeClr val="tx1"/>
                          </a:solidFill>
                          <a:latin typeface="ＭＳ Ｐ明朝" pitchFamily="18" charset="-128"/>
                          <a:ea typeface="ＭＳ Ｐ明朝" pitchFamily="18" charset="-128"/>
                          <a:cs typeface="+mn-cs"/>
                        </a:rPr>
                        <a:t>書式１、２、３は各１ページです。書式４は２ページ以内とします。書式５は６ページ以内としますが、テーマ１、２、３についての記述量の配分は自由とします。応募書類の総ページ数は１１ページを限度とします。</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
        <p:nvSpPr>
          <p:cNvPr id="24" name="テキスト ボックス 23"/>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17754554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70041"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５－５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テーマ</a:t>
            </a:r>
            <a:r>
              <a:rPr lang="ja-JP" altLang="ja-JP" sz="1050" dirty="0" smtClean="0"/>
              <a:t>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7" name="テキスト ボックス 6"/>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70041"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５－６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テーマ</a:t>
            </a:r>
            <a:r>
              <a:rPr lang="ja-JP" altLang="ja-JP" sz="1050" dirty="0" smtClean="0"/>
              <a:t>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649070"/>
            <a:ext cx="5235729" cy="41549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1"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　</a:t>
            </a:r>
            <a:r>
              <a:rPr lang="ja-JP" altLang="ja-JP" sz="1050" b="1" dirty="0" smtClean="0"/>
              <a:t>このページは参考レイアウト</a:t>
            </a:r>
            <a:r>
              <a:rPr lang="ja-JP" altLang="ja-JP" sz="1050" b="1" dirty="0" smtClean="0"/>
              <a:t>です</a:t>
            </a:r>
            <a:r>
              <a:rPr lang="ja-JP" altLang="en-US" sz="1050" b="1" dirty="0" smtClean="0"/>
              <a:t>。</a:t>
            </a:r>
            <a:endParaRPr lang="en-US" altLang="ja-JP" sz="1050" b="1" dirty="0" smtClean="0"/>
          </a:p>
          <a:p>
            <a:pPr lvl="0" indent="133350" fontAlgn="base">
              <a:spcBef>
                <a:spcPct val="0"/>
              </a:spcBef>
              <a:spcAft>
                <a:spcPct val="0"/>
              </a:spcAft>
            </a:pPr>
            <a:r>
              <a:rPr lang="ja-JP" altLang="en-US" sz="1050" b="1" dirty="0" smtClean="0"/>
              <a:t>テーマ２、３において</a:t>
            </a:r>
            <a:r>
              <a:rPr lang="ja-JP" altLang="en-US" sz="1050" b="1" dirty="0" smtClean="0"/>
              <a:t>も</a:t>
            </a:r>
            <a:r>
              <a:rPr lang="ja-JP" altLang="en-US" sz="1050" b="1" dirty="0" smtClean="0"/>
              <a:t>、</a:t>
            </a:r>
            <a:r>
              <a:rPr lang="ja-JP" altLang="ja-JP" sz="1050" b="1" dirty="0" smtClean="0"/>
              <a:t>図版</a:t>
            </a:r>
            <a:r>
              <a:rPr lang="ja-JP" altLang="ja-JP" sz="1050" b="1" dirty="0" smtClean="0"/>
              <a:t>や説明文の冒頭には必ず＜タイトル＞を表記してください。</a:t>
            </a:r>
            <a:endParaRPr kumimoji="1" lang="ja-JP" sz="1050" b="1"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en-US" sz="1050" b="1" dirty="0" smtClean="0">
                <a:latin typeface="ＭＳ Ｐ明朝" pitchFamily="18" charset="-128"/>
                <a:ea typeface="ＭＳ Ｐ明朝" pitchFamily="18" charset="-128"/>
              </a:rPr>
              <a:t>このページは記載例です。</a:t>
            </a:r>
            <a:endParaRPr lang="ja-JP" altLang="en-US" sz="1050" b="1"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1136576"/>
          <a:ext cx="6192688" cy="7920880"/>
        </p:xfrm>
        <a:graphic>
          <a:graphicData uri="http://schemas.openxmlformats.org/drawingml/2006/table">
            <a:tbl>
              <a:tblPr firstRow="1" bandRow="1">
                <a:tableStyleId>{5C22544A-7EE6-4342-B048-85BDC9FD1C3A}</a:tableStyleId>
              </a:tblPr>
              <a:tblGrid>
                <a:gridCol w="6192688"/>
              </a:tblGrid>
              <a:tr h="7920880">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テーマ</a:t>
                      </a:r>
                      <a:r>
                        <a:rPr kumimoji="1" lang="ja-JP" altLang="ja-JP" sz="1050" b="0" kern="1200" dirty="0" smtClean="0">
                          <a:solidFill>
                            <a:schemeClr val="tx1"/>
                          </a:solidFill>
                          <a:latin typeface="ＭＳ Ｐ明朝" pitchFamily="18" charset="-128"/>
                          <a:ea typeface="ＭＳ Ｐ明朝" pitchFamily="18" charset="-128"/>
                          <a:cs typeface="+mn-cs"/>
                        </a:rPr>
                        <a:t>１</a:t>
                      </a:r>
                      <a:r>
                        <a:rPr kumimoji="1" lang="ja-JP" altLang="en-US" sz="1050" b="0" kern="1200" dirty="0" smtClean="0">
                          <a:solidFill>
                            <a:schemeClr val="tx1"/>
                          </a:solidFill>
                          <a:latin typeface="ＭＳ Ｐ明朝" pitchFamily="18" charset="-128"/>
                          <a:ea typeface="ＭＳ Ｐ明朝" pitchFamily="18" charset="-128"/>
                          <a:cs typeface="+mn-cs"/>
                        </a:rPr>
                        <a:t>　</a:t>
                      </a:r>
                      <a:r>
                        <a:rPr kumimoji="1" lang="ja-JP" altLang="ja-JP" sz="1050" b="0" kern="1200" dirty="0" smtClean="0">
                          <a:solidFill>
                            <a:schemeClr val="tx1"/>
                          </a:solidFill>
                          <a:latin typeface="ＭＳ Ｐ明朝" pitchFamily="18" charset="-128"/>
                          <a:ea typeface="ＭＳ Ｐ明朝" pitchFamily="18" charset="-128"/>
                          <a:cs typeface="+mn-cs"/>
                        </a:rPr>
                        <a:t>【</a:t>
                      </a:r>
                      <a:r>
                        <a:rPr kumimoji="1" lang="ja-JP" altLang="ja-JP" sz="1050" b="0" kern="1200" dirty="0" smtClean="0">
                          <a:solidFill>
                            <a:schemeClr val="tx1"/>
                          </a:solidFill>
                          <a:latin typeface="ＭＳ Ｐ明朝" pitchFamily="18" charset="-128"/>
                          <a:ea typeface="ＭＳ Ｐ明朝" pitchFamily="18" charset="-128"/>
                          <a:cs typeface="+mn-cs"/>
                        </a:rPr>
                        <a:t>プロジェクトの取り組み体制】</a:t>
                      </a:r>
                    </a:p>
                    <a:p>
                      <a:r>
                        <a:rPr kumimoji="1" lang="en-US" altLang="ja-JP" sz="1050" b="0" kern="1200" dirty="0" smtClean="0">
                          <a:solidFill>
                            <a:schemeClr val="tx1"/>
                          </a:solidFill>
                          <a:latin typeface="ＭＳ Ｐ明朝" pitchFamily="18" charset="-128"/>
                          <a:ea typeface="ＭＳ Ｐ明朝" pitchFamily="18" charset="-128"/>
                          <a:cs typeface="+mn-cs"/>
                        </a:rPr>
                        <a:t> </a:t>
                      </a:r>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①＜全体の推進体制、ＣＭチーム内の役割分担・責任範囲、チーム外の協力者との連携ルール等＞</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050" b="0" dirty="0" smtClean="0">
                          <a:solidFill>
                            <a:schemeClr val="tx1"/>
                          </a:solidFill>
                          <a:latin typeface="ＭＳ Ｐ明朝" pitchFamily="18" charset="-128"/>
                          <a:ea typeface="ＭＳ Ｐ明朝" pitchFamily="18" charset="-128"/>
                        </a:rPr>
                        <a:t> </a:t>
                      </a:r>
                      <a:r>
                        <a:rPr lang="ja-JP" altLang="ja-JP" sz="1050" b="0" dirty="0" smtClean="0">
                          <a:solidFill>
                            <a:schemeClr val="tx1"/>
                          </a:solidFill>
                          <a:latin typeface="ＭＳ Ｐ明朝" pitchFamily="18" charset="-128"/>
                          <a:ea typeface="ＭＳ Ｐ明朝" pitchFamily="18" charset="-128"/>
                        </a:rPr>
                        <a:t> </a:t>
                      </a:r>
                      <a:endParaRPr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　　　＜タイトル＞</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smtClean="0">
                        <a:solidFill>
                          <a:schemeClr val="tx1"/>
                        </a:solidFill>
                        <a:latin typeface="ＭＳ Ｐ明朝" pitchFamily="18" charset="-128"/>
                        <a:ea typeface="ＭＳ Ｐ明朝" pitchFamily="18"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②</a:t>
                      </a:r>
                      <a:r>
                        <a:rPr kumimoji="1" lang="ja-JP" altLang="ja-JP" sz="1050" b="0" kern="1200" dirty="0" smtClean="0">
                          <a:solidFill>
                            <a:schemeClr val="tx1"/>
                          </a:solidFill>
                          <a:latin typeface="ＭＳ Ｐ明朝" pitchFamily="18" charset="-128"/>
                          <a:ea typeface="ＭＳ Ｐ明朝" pitchFamily="18" charset="-128"/>
                          <a:cs typeface="+mn-cs"/>
                        </a:rPr>
                        <a:t>＜取り組み体制がプロジェクトにもたらした成果と、ＣＭチームおよび外部協力者を含む広義のチームに及んだと思われる効果＞</a:t>
                      </a: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③＜取り組み体制に関する工夫の中で、他事例にも応用可能と考えられるもの＞</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pic>
        <p:nvPicPr>
          <p:cNvPr id="5" name="図 4"/>
          <p:cNvPicPr/>
          <p:nvPr/>
        </p:nvPicPr>
        <p:blipFill>
          <a:blip r:embed="rId2" cstate="print">
            <a:extLst>
              <a:ext uri="{28A0092B-C50C-407E-A947-70E740481C1C}">
                <a14:useLocalDpi xmlns="" xmlns:lc="http://schemas.openxmlformats.org/drawingml/2006/lockedCanvas" xmlns:a14="http://schemas.microsoft.com/office/drawing/2010/main" val="0"/>
              </a:ext>
            </a:extLst>
          </a:blip>
          <a:srcRect/>
          <a:stretch>
            <a:fillRect/>
          </a:stretch>
        </p:blipFill>
        <p:spPr bwMode="auto">
          <a:xfrm>
            <a:off x="548680" y="2000672"/>
            <a:ext cx="3038475" cy="2066925"/>
          </a:xfrm>
          <a:prstGeom prst="rect">
            <a:avLst/>
          </a:prstGeom>
          <a:noFill/>
          <a:ln>
            <a:noFill/>
          </a:ln>
        </p:spPr>
      </p:pic>
      <p:graphicFrame>
        <p:nvGraphicFramePr>
          <p:cNvPr id="7" name="表 6"/>
          <p:cNvGraphicFramePr>
            <a:graphicFrameLocks noGrp="1"/>
          </p:cNvGraphicFramePr>
          <p:nvPr/>
        </p:nvGraphicFramePr>
        <p:xfrm>
          <a:off x="3717032" y="2072680"/>
          <a:ext cx="2664296" cy="1944216"/>
        </p:xfrm>
        <a:graphic>
          <a:graphicData uri="http://schemas.openxmlformats.org/drawingml/2006/table">
            <a:tbl>
              <a:tblPr firstRow="1" bandRow="1">
                <a:tableStyleId>{5C22544A-7EE6-4342-B048-85BDC9FD1C3A}</a:tableStyleId>
              </a:tblPr>
              <a:tblGrid>
                <a:gridCol w="2664296"/>
              </a:tblGrid>
              <a:tr h="1944216">
                <a:tc>
                  <a:txBody>
                    <a:bodyPr/>
                    <a:lstStyle/>
                    <a:p>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8" name="表 7"/>
          <p:cNvGraphicFramePr>
            <a:graphicFrameLocks noGrp="1"/>
          </p:cNvGraphicFramePr>
          <p:nvPr/>
        </p:nvGraphicFramePr>
        <p:xfrm>
          <a:off x="620688" y="4592960"/>
          <a:ext cx="5760640" cy="1944216"/>
        </p:xfrm>
        <a:graphic>
          <a:graphicData uri="http://schemas.openxmlformats.org/drawingml/2006/table">
            <a:tbl>
              <a:tblPr firstRow="1" bandRow="1">
                <a:tableStyleId>{5C22544A-7EE6-4342-B048-85BDC9FD1C3A}</a:tableStyleId>
              </a:tblPr>
              <a:tblGrid>
                <a:gridCol w="5760640"/>
              </a:tblGrid>
              <a:tr h="1944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図版・説明文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graphicFrame>
        <p:nvGraphicFramePr>
          <p:cNvPr id="9" name="表 8"/>
          <p:cNvGraphicFramePr>
            <a:graphicFrameLocks noGrp="1"/>
          </p:cNvGraphicFramePr>
          <p:nvPr/>
        </p:nvGraphicFramePr>
        <p:xfrm>
          <a:off x="620688" y="7041232"/>
          <a:ext cx="5760640" cy="1944216"/>
        </p:xfrm>
        <a:graphic>
          <a:graphicData uri="http://schemas.openxmlformats.org/drawingml/2006/table">
            <a:tbl>
              <a:tblPr firstRow="1" bandRow="1">
                <a:tableStyleId>{5C22544A-7EE6-4342-B048-85BDC9FD1C3A}</a:tableStyleId>
              </a:tblPr>
              <a:tblGrid>
                <a:gridCol w="5760640"/>
              </a:tblGrid>
              <a:tr h="1944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b="0" dirty="0" smtClean="0">
                          <a:solidFill>
                            <a:schemeClr val="tx1"/>
                          </a:solidFill>
                          <a:latin typeface="ＭＳ Ｐ明朝" pitchFamily="18" charset="-128"/>
                          <a:ea typeface="ＭＳ Ｐ明朝" pitchFamily="18" charset="-128"/>
                        </a:rPr>
                        <a:t>＜タイトル＞</a:t>
                      </a:r>
                    </a:p>
                    <a:p>
                      <a:r>
                        <a:rPr kumimoji="1" lang="ja-JP" altLang="en-US" sz="1050" b="0" dirty="0" smtClean="0">
                          <a:solidFill>
                            <a:schemeClr val="tx1"/>
                          </a:solidFill>
                          <a:latin typeface="ＭＳ Ｐ明朝" pitchFamily="18" charset="-128"/>
                          <a:ea typeface="ＭＳ Ｐ明朝" pitchFamily="18" charset="-128"/>
                        </a:rPr>
                        <a:t>図版・説明文</a:t>
                      </a:r>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562689"/>
            <a:ext cx="6858000" cy="8494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 xmlns:p14="http://schemas.microsoft.com/office/powerpoint/2010/main" val="3333361376"/>
              </p:ext>
            </p:extLst>
          </p:nvPr>
        </p:nvGraphicFramePr>
        <p:xfrm>
          <a:off x="332656" y="808919"/>
          <a:ext cx="6192687" cy="2451867"/>
        </p:xfrm>
        <a:graphic>
          <a:graphicData uri="http://schemas.openxmlformats.org/drawingml/2006/table">
            <a:tbl>
              <a:tblPr firstRow="1" firstCol="1" bandRow="1" bandCol="1"/>
              <a:tblGrid>
                <a:gridCol w="1008112"/>
                <a:gridCol w="1944216"/>
                <a:gridCol w="3240359"/>
              </a:tblGrid>
              <a:tr h="222897">
                <a:tc rowSpan="4">
                  <a:txBody>
                    <a:bodyPr/>
                    <a:lstStyle/>
                    <a:p>
                      <a:pPr algn="l">
                        <a:spcAft>
                          <a:spcPts val="0"/>
                        </a:spcAft>
                      </a:pPr>
                      <a:r>
                        <a:rPr lang="ja-JP" sz="1000" kern="0" dirty="0">
                          <a:effectLst/>
                          <a:latin typeface="Century"/>
                          <a:ea typeface="ＭＳ Ｐ明朝"/>
                          <a:cs typeface="ＭＳ Ｐゴシック"/>
                        </a:rPr>
                        <a:t>ＣＭ業務委託者に関する情報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00" kern="0" dirty="0">
                          <a:effectLst/>
                          <a:latin typeface="Century"/>
                          <a:ea typeface="ＭＳ Ｐ明朝"/>
                          <a:cs typeface="ＭＳ Ｐゴシック"/>
                        </a:rPr>
                        <a:t>担当者名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住所</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rowSpan="7">
                  <a:txBody>
                    <a:bodyPr/>
                    <a:lstStyle/>
                    <a:p>
                      <a:pPr algn="l">
                        <a:spcAft>
                          <a:spcPts val="0"/>
                        </a:spcAft>
                      </a:pPr>
                      <a:r>
                        <a:rPr lang="ja-JP" sz="1000" kern="0" dirty="0">
                          <a:effectLst/>
                          <a:latin typeface="Century"/>
                          <a:ea typeface="ＭＳ Ｐ明朝"/>
                          <a:cs typeface="ＭＳ Ｐゴシック"/>
                        </a:rPr>
                        <a:t>応募者に</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00" kern="0" dirty="0">
                          <a:effectLst/>
                          <a:latin typeface="Century"/>
                          <a:ea typeface="ＭＳ Ｐ明朝"/>
                          <a:cs typeface="ＭＳ Ｐゴシック"/>
                        </a:rPr>
                        <a:t>担当者名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住所</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1050" kern="0" dirty="0">
                          <a:effectLst/>
                          <a:latin typeface="ＭＳ Ｐ明朝" pitchFamily="18" charset="-128"/>
                          <a:ea typeface="ＭＳ Ｐ明朝" pitchFamily="18" charset="-128"/>
                          <a:cs typeface="ＭＳ Ｐゴシック"/>
                        </a:rPr>
                        <a:t> </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担当者の連絡先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a:effectLst/>
                          <a:latin typeface="Century"/>
                          <a:ea typeface="ＭＳ Ｐ明朝"/>
                          <a:cs typeface="ＭＳ Ｐゴシック"/>
                        </a:rPr>
                        <a:t>担当者不在の場合の代理者名</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代理者の連絡先　電話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2897">
                <a:tc v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代理者の連絡先　</a:t>
                      </a:r>
                      <a:r>
                        <a:rPr lang="en-US" sz="1000" kern="0" dirty="0">
                          <a:effectLst/>
                          <a:latin typeface="Century"/>
                          <a:ea typeface="ＭＳ Ｐ明朝"/>
                          <a:cs typeface="ＭＳ Ｐゴシック"/>
                        </a:rPr>
                        <a:t>e-mail</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1"/>
          <p:cNvSpPr>
            <a:spLocks noChangeArrowheads="1"/>
          </p:cNvSpPr>
          <p:nvPr/>
        </p:nvSpPr>
        <p:spPr bwMode="auto">
          <a:xfrm>
            <a:off x="124508" y="558842"/>
            <a:ext cx="2970685"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lang="ja-JP" altLang="en-US" sz="1050" dirty="0" smtClean="0"/>
              <a:t>書式２　</a:t>
            </a:r>
            <a:r>
              <a:rPr lang="ja-JP" altLang="ja-JP" sz="1050" dirty="0" smtClean="0"/>
              <a:t>非開示情報　２ </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lang="ja-JP" altLang="ja-JP" sz="1050" dirty="0" smtClean="0"/>
              <a:t>担当者に関する情報</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sz="105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Rectangle 1"/>
          <p:cNvSpPr>
            <a:spLocks noChangeArrowheads="1"/>
          </p:cNvSpPr>
          <p:nvPr/>
        </p:nvSpPr>
        <p:spPr bwMode="auto">
          <a:xfrm>
            <a:off x="124508" y="9057456"/>
            <a:ext cx="3520516" cy="2462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9217" name="Rectangle 1"/>
          <p:cNvSpPr>
            <a:spLocks noChangeArrowheads="1"/>
          </p:cNvSpPr>
          <p:nvPr/>
        </p:nvSpPr>
        <p:spPr bwMode="auto">
          <a:xfrm>
            <a:off x="332656" y="3440832"/>
            <a:ext cx="371703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応募者が</a:t>
            </a:r>
            <a:r>
              <a:rPr kumimoji="1" lang="ja-JP" sz="1000" b="0" i="0" u="none" strike="noStrike" cap="none" normalizeH="0" baseline="0" dirty="0" smtClean="0">
                <a:ln>
                  <a:noFill/>
                </a:ln>
                <a:effectLst/>
                <a:latin typeface="ＭＳ Ｐ明朝" pitchFamily="18" charset="-128"/>
                <a:ea typeface="ＭＳ Ｐ明朝" pitchFamily="18" charset="-128"/>
                <a:cs typeface="Times New Roman" pitchFamily="18" charset="0"/>
              </a:rPr>
              <a:t>ＣＰＤ申請を希望する場合は下記に記載してください</a:t>
            </a:r>
            <a:endParaRPr kumimoji="1" lang="ja-JP" sz="6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effectLst/>
                <a:latin typeface="ＭＳ Ｐ明朝" pitchFamily="18" charset="-128"/>
                <a:ea typeface="ＭＳ Ｐ明朝" pitchFamily="18" charset="-128"/>
                <a:cs typeface="Times New Roman" pitchFamily="18" charset="0"/>
              </a:rPr>
              <a:t>なお、申請者の数は応募一件につき３名以内とします</a:t>
            </a:r>
            <a:endParaRPr kumimoji="1" 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graphicFrame>
        <p:nvGraphicFramePr>
          <p:cNvPr id="7" name="表 6"/>
          <p:cNvGraphicFramePr>
            <a:graphicFrameLocks noGrp="1"/>
          </p:cNvGraphicFramePr>
          <p:nvPr/>
        </p:nvGraphicFramePr>
        <p:xfrm>
          <a:off x="332656" y="3872881"/>
          <a:ext cx="6192687" cy="5112568"/>
        </p:xfrm>
        <a:graphic>
          <a:graphicData uri="http://schemas.openxmlformats.org/drawingml/2006/table">
            <a:tbl>
              <a:tblPr/>
              <a:tblGrid>
                <a:gridCol w="792088"/>
                <a:gridCol w="864096"/>
                <a:gridCol w="1512168"/>
                <a:gridCol w="1512168"/>
                <a:gridCol w="1512167"/>
              </a:tblGrid>
              <a:tr h="243456">
                <a:tc rowSpan="7">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ＣＰＤ申請</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対象者に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関する情報</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（３名まで）</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会社名</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所属先</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氏名</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456">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電話番号</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4189">
                <a:tc vMerge="1">
                  <a:txBody>
                    <a:bodyPr/>
                    <a:lstStyle/>
                    <a:p>
                      <a:endParaRPr kumimoji="1" lang="ja-JP" altLang="en-US"/>
                    </a:p>
                  </a:txBody>
                  <a:tcPr/>
                </a:tc>
                <a:tc>
                  <a:txBody>
                    <a:bodyPr/>
                    <a:lstStyle/>
                    <a:p>
                      <a:pPr algn="just">
                        <a:spcAft>
                          <a:spcPts val="0"/>
                        </a:spcAft>
                      </a:pPr>
                      <a:r>
                        <a:rPr lang="ja-JP" sz="1050" kern="100" dirty="0">
                          <a:solidFill>
                            <a:schemeClr val="tx1"/>
                          </a:solidFill>
                          <a:latin typeface="ＭＳ Ｐ明朝" pitchFamily="18" charset="-128"/>
                          <a:ea typeface="ＭＳ Ｐ明朝" pitchFamily="18" charset="-128"/>
                          <a:cs typeface="Times New Roman"/>
                        </a:rPr>
                        <a:t>資格区分</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複数選択可</a:t>
                      </a:r>
                    </a:p>
                    <a:p>
                      <a:pPr algn="just">
                        <a:spcAft>
                          <a:spcPts val="0"/>
                        </a:spcAft>
                      </a:pPr>
                      <a:r>
                        <a:rPr lang="ja-JP" sz="1050" kern="0" dirty="0">
                          <a:solidFill>
                            <a:schemeClr val="tx1"/>
                          </a:solidFill>
                          <a:latin typeface="ＭＳ Ｐ明朝" pitchFamily="18" charset="-128"/>
                          <a:ea typeface="ＭＳ Ｐ明朝" pitchFamily="18" charset="-128"/>
                          <a:cs typeface="ＭＳ Ｐゴシック"/>
                        </a:rPr>
                        <a:t>（※）</a:t>
                      </a:r>
                      <a:endParaRPr lang="ja-JP"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）建築士、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　）級施工管理技士</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100" dirty="0">
                          <a:solidFill>
                            <a:schemeClr val="tx1"/>
                          </a:solidFill>
                          <a:latin typeface="ＭＳ Ｐ明朝" pitchFamily="18" charset="-128"/>
                          <a:ea typeface="ＭＳ Ｐ明朝" pitchFamily="18" charset="-128"/>
                          <a:cs typeface="Times New Roman"/>
                        </a:rPr>
                        <a:t>□構造設計士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□設備設計士</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　　）土木技術者</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47643">
                <a:tc vMerge="1">
                  <a:txBody>
                    <a:bodyPr/>
                    <a:lstStyle/>
                    <a:p>
                      <a:endParaRPr kumimoji="1" lang="ja-JP" altLang="en-US"/>
                    </a:p>
                  </a:txBody>
                  <a:tcPr/>
                </a:tc>
                <a:tc>
                  <a:txBody>
                    <a:bodyPr/>
                    <a:lstStyle/>
                    <a:p>
                      <a:pPr algn="just">
                        <a:spcAft>
                          <a:spcPts val="0"/>
                        </a:spcAft>
                      </a:pPr>
                      <a:r>
                        <a:rPr lang="ja-JP" sz="1050" kern="100" dirty="0">
                          <a:solidFill>
                            <a:schemeClr val="tx1"/>
                          </a:solidFill>
                          <a:latin typeface="ＭＳ Ｐ明朝" pitchFamily="18" charset="-128"/>
                          <a:ea typeface="ＭＳ Ｐ明朝" pitchFamily="18" charset="-128"/>
                          <a:cs typeface="Times New Roman"/>
                        </a:rPr>
                        <a:t>申請する</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加盟団体</a:t>
                      </a:r>
                    </a:p>
                    <a:p>
                      <a:pPr algn="just">
                        <a:spcAft>
                          <a:spcPts val="0"/>
                        </a:spcAft>
                      </a:pPr>
                      <a:r>
                        <a:rPr lang="ja-JP" sz="1050" kern="100" dirty="0">
                          <a:solidFill>
                            <a:schemeClr val="tx1"/>
                          </a:solidFill>
                          <a:latin typeface="ＭＳ Ｐ明朝" pitchFamily="18" charset="-128"/>
                          <a:ea typeface="ＭＳ Ｐ明朝" pitchFamily="18" charset="-128"/>
                          <a:cs typeface="Times New Roman"/>
                        </a:rPr>
                        <a:t>一社選択</a:t>
                      </a:r>
                    </a:p>
                    <a:p>
                      <a:pPr algn="just">
                        <a:spcAft>
                          <a:spcPts val="0"/>
                        </a:spcAft>
                      </a:pPr>
                      <a:r>
                        <a:rPr lang="ja-JP" sz="1050" kern="0" dirty="0">
                          <a:solidFill>
                            <a:schemeClr val="tx1"/>
                          </a:solidFill>
                          <a:latin typeface="ＭＳ Ｐ明朝" pitchFamily="18" charset="-128"/>
                          <a:ea typeface="ＭＳ Ｐ明朝" pitchFamily="18" charset="-128"/>
                          <a:cs typeface="ＭＳ Ｐゴシック"/>
                        </a:rPr>
                        <a:t>（※）</a:t>
                      </a:r>
                      <a:endParaRPr lang="ja-JP"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solidFill>
                            <a:schemeClr val="tx1"/>
                          </a:solidFill>
                          <a:latin typeface="ＭＳ Ｐ明朝" pitchFamily="18" charset="-128"/>
                          <a:ea typeface="ＭＳ Ｐ明朝" pitchFamily="18" charset="-128"/>
                          <a:cs typeface="ＭＳ Ｐゴシック"/>
                        </a:rPr>
                        <a:t>□（一社）ＣＭＡＪ</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□（公社）日本建築士会連合会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□（公社）土木学会</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□（公社）日本技術士会□（公社）ＪＩＡ</a:t>
                      </a:r>
                      <a:endParaRPr lang="ja-JP" sz="1050" kern="100" dirty="0">
                        <a:solidFill>
                          <a:schemeClr val="tx1"/>
                        </a:solidFill>
                        <a:latin typeface="ＭＳ Ｐ明朝" pitchFamily="18" charset="-128"/>
                        <a:ea typeface="ＭＳ Ｐ明朝" pitchFamily="18" charset="-128"/>
                        <a:cs typeface="Times New Roman"/>
                      </a:endParaRPr>
                    </a:p>
                    <a:p>
                      <a:pPr algn="l">
                        <a:spcAft>
                          <a:spcPts val="0"/>
                        </a:spcAft>
                      </a:pPr>
                      <a:r>
                        <a:rPr lang="ja-JP" sz="1050" kern="0" dirty="0">
                          <a:solidFill>
                            <a:schemeClr val="tx1"/>
                          </a:solidFill>
                          <a:latin typeface="ＭＳ Ｐ明朝" pitchFamily="18" charset="-128"/>
                          <a:ea typeface="ＭＳ Ｐ明朝" pitchFamily="18" charset="-128"/>
                          <a:cs typeface="ＭＳ Ｐゴシック"/>
                        </a:rPr>
                        <a:t>□</a:t>
                      </a:r>
                      <a:r>
                        <a:rPr lang="ja-JP" sz="1050" kern="100" dirty="0">
                          <a:solidFill>
                            <a:schemeClr val="tx1"/>
                          </a:solidFill>
                          <a:latin typeface="ＭＳ Ｐ明朝" pitchFamily="18" charset="-128"/>
                          <a:ea typeface="ＭＳ Ｐ明朝" pitchFamily="18" charset="-128"/>
                          <a:cs typeface="Times New Roman"/>
                        </a:rPr>
                        <a:t>その他（具体的に記載）</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912">
                <a:tc vMerge="1">
                  <a:txBody>
                    <a:bodyPr/>
                    <a:lstStyle/>
                    <a:p>
                      <a:endParaRPr kumimoji="1" lang="ja-JP" altLang="en-US"/>
                    </a:p>
                  </a:txBody>
                  <a:tcPr/>
                </a:tc>
                <a:tc>
                  <a:txBody>
                    <a:bodyPr/>
                    <a:lstStyle/>
                    <a:p>
                      <a:pPr algn="l">
                        <a:spcAft>
                          <a:spcPts val="0"/>
                        </a:spcAft>
                      </a:pPr>
                      <a:r>
                        <a:rPr lang="ja-JP" sz="1050" kern="100" dirty="0">
                          <a:solidFill>
                            <a:schemeClr val="tx1"/>
                          </a:solidFill>
                          <a:latin typeface="ＭＳ Ｐ明朝" pitchFamily="18" charset="-128"/>
                          <a:ea typeface="ＭＳ Ｐ明朝" pitchFamily="18" charset="-128"/>
                          <a:cs typeface="Times New Roman"/>
                        </a:rPr>
                        <a:t>ＣＰＤ</a:t>
                      </a:r>
                    </a:p>
                    <a:p>
                      <a:pPr algn="l">
                        <a:spcAft>
                          <a:spcPts val="0"/>
                        </a:spcAft>
                      </a:pPr>
                      <a:r>
                        <a:rPr lang="ja-JP" sz="1050" kern="100" dirty="0">
                          <a:solidFill>
                            <a:schemeClr val="tx1"/>
                          </a:solidFill>
                          <a:latin typeface="ＭＳ Ｐ明朝" pitchFamily="18" charset="-128"/>
                          <a:ea typeface="ＭＳ Ｐ明朝" pitchFamily="18" charset="-128"/>
                          <a:cs typeface="Times New Roman"/>
                        </a:rPr>
                        <a:t>登録番号</a:t>
                      </a: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en-US" sz="1050" kern="100" dirty="0">
                        <a:solidFill>
                          <a:schemeClr val="tx1"/>
                        </a:solidFill>
                        <a:latin typeface="ＭＳ Ｐ明朝" pitchFamily="18" charset="-128"/>
                        <a:ea typeface="ＭＳ Ｐ明朝" pitchFamily="18" charset="-128"/>
                        <a:cs typeface="Times New Roman"/>
                      </a:endParaRPr>
                    </a:p>
                  </a:txBody>
                  <a:tcPr marL="44783" marR="4478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898928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nvGraphicFramePr>
        <p:xfrm>
          <a:off x="332656" y="6321152"/>
          <a:ext cx="6192688" cy="2736304"/>
        </p:xfrm>
        <a:graphic>
          <a:graphicData uri="http://schemas.openxmlformats.org/drawingml/2006/table">
            <a:tbl>
              <a:tblPr firstRow="1" bandRow="1">
                <a:tableStyleId>{5C22544A-7EE6-4342-B048-85BDC9FD1C3A}</a:tableStyleId>
              </a:tblPr>
              <a:tblGrid>
                <a:gridCol w="6192688"/>
              </a:tblGrid>
              <a:tr h="273630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lang="ja-JP" altLang="ja-JP" sz="1050" b="0" dirty="0" smtClean="0">
                          <a:solidFill>
                            <a:schemeClr val="tx1"/>
                          </a:solidFill>
                          <a:latin typeface="ＭＳ Ｐ明朝" pitchFamily="18" charset="-128"/>
                          <a:ea typeface="ＭＳ Ｐ明朝" pitchFamily="18" charset="-128"/>
                        </a:rPr>
                        <a:t>ＣＭ選奨応募主旨</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lang="ja-JP" altLang="ja-JP" sz="1050" b="0" dirty="0" smtClean="0">
                          <a:solidFill>
                            <a:schemeClr val="tx1"/>
                          </a:solidFill>
                          <a:latin typeface="ＭＳ Ｐ明朝" pitchFamily="18" charset="-128"/>
                          <a:ea typeface="ＭＳ Ｐ明朝" pitchFamily="18" charset="-128"/>
                        </a:rPr>
                        <a:t>アピールポイントを箇条書きで簡潔に記して下さい</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6" name="正方形/長方形 5"/>
          <p:cNvSpPr/>
          <p:nvPr/>
        </p:nvSpPr>
        <p:spPr>
          <a:xfrm>
            <a:off x="0" y="562689"/>
            <a:ext cx="6858000" cy="57584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 xmlns:p14="http://schemas.microsoft.com/office/powerpoint/2010/main" val="3333361376"/>
              </p:ext>
            </p:extLst>
          </p:nvPr>
        </p:nvGraphicFramePr>
        <p:xfrm>
          <a:off x="332656" y="776532"/>
          <a:ext cx="6192687" cy="5535390"/>
        </p:xfrm>
        <a:graphic>
          <a:graphicData uri="http://schemas.openxmlformats.org/drawingml/2006/table">
            <a:tbl>
              <a:tblPr firstRow="1" firstCol="1" bandRow="1" bandCol="1"/>
              <a:tblGrid>
                <a:gridCol w="1008112"/>
                <a:gridCol w="792088"/>
                <a:gridCol w="1008112"/>
                <a:gridCol w="3384375"/>
              </a:tblGrid>
              <a:tr h="220035">
                <a:tc rowSpan="5">
                  <a:txBody>
                    <a:bodyPr/>
                    <a:lstStyle/>
                    <a:p>
                      <a:pPr algn="l">
                        <a:spcAft>
                          <a:spcPts val="0"/>
                        </a:spcAft>
                      </a:pPr>
                      <a:r>
                        <a:rPr lang="ja-JP" sz="1050" kern="0" dirty="0">
                          <a:effectLst/>
                          <a:latin typeface="ＭＳ Ｐ明朝" pitchFamily="18" charset="-128"/>
                          <a:ea typeface="ＭＳ Ｐ明朝" pitchFamily="18" charset="-128"/>
                          <a:cs typeface="ＭＳ Ｐゴシック"/>
                        </a:rPr>
                        <a:t>プロジェクトの</a:t>
                      </a:r>
                      <a:endParaRPr lang="ja-JP" sz="1050" kern="100" dirty="0">
                        <a:effectLst/>
                        <a:latin typeface="ＭＳ Ｐ明朝" pitchFamily="18" charset="-128"/>
                        <a:ea typeface="ＭＳ Ｐ明朝" pitchFamily="18" charset="-128"/>
                        <a:cs typeface="Times New Roman"/>
                      </a:endParaRPr>
                    </a:p>
                    <a:p>
                      <a:pPr algn="l">
                        <a:spcAft>
                          <a:spcPts val="0"/>
                        </a:spcAft>
                      </a:pPr>
                      <a:r>
                        <a:rPr lang="ja-JP" sz="1050" kern="0" dirty="0">
                          <a:effectLst/>
                          <a:latin typeface="ＭＳ Ｐ明朝" pitchFamily="18" charset="-128"/>
                          <a:ea typeface="ＭＳ Ｐ明朝" pitchFamily="18" charset="-128"/>
                          <a:cs typeface="ＭＳ Ｐゴシック"/>
                        </a:rPr>
                        <a:t>基本情報</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00" kern="0" dirty="0">
                          <a:effectLst/>
                          <a:latin typeface="Century"/>
                          <a:ea typeface="ＭＳ Ｐ明朝"/>
                          <a:cs typeface="ＭＳ Ｐゴシック"/>
                        </a:rPr>
                        <a:t>プロジェクト名称</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900" kern="0" dirty="0">
                          <a:latin typeface="Century"/>
                          <a:ea typeface="ＭＳ Ｐ明朝"/>
                          <a:cs typeface="ＭＳ Ｐゴシック"/>
                        </a:rPr>
                        <a:t>「○○プロジェクト」</a:t>
                      </a:r>
                      <a:r>
                        <a:rPr lang="ja-JP" sz="900" kern="0" dirty="0">
                          <a:solidFill>
                            <a:schemeClr val="tx1"/>
                          </a:solidFill>
                          <a:latin typeface="Century"/>
                          <a:ea typeface="ＭＳ Ｐ明朝"/>
                          <a:cs typeface="ＭＳ Ｐゴシック"/>
                        </a:rPr>
                        <a:t>または「○○ＣＭ業務」とし「○○工事」は不可</a:t>
                      </a:r>
                      <a:endParaRPr lang="ja-JP" sz="1050" kern="100" dirty="0">
                        <a:solidFill>
                          <a:schemeClr val="tx1"/>
                        </a:solidFill>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所在地</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a:latin typeface="Century"/>
                          <a:ea typeface="ＭＳ Ｐ明朝"/>
                          <a:cs typeface="ＭＳ Ｐゴシック"/>
                        </a:rPr>
                        <a:t>○○県○○市</a:t>
                      </a:r>
                      <a:endParaRPr lang="ja-JP" sz="1050" kern="10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完了時期</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latin typeface="ＭＳ Ｐ明朝" pitchFamily="18" charset="-128"/>
                          <a:ea typeface="ＭＳ Ｐ明朝" pitchFamily="18" charset="-128"/>
                          <a:cs typeface="ＭＳ Ｐゴシック"/>
                        </a:rPr>
                        <a:t>○○年○○月</a:t>
                      </a:r>
                      <a:endParaRPr lang="ja-JP" sz="1050" kern="100" dirty="0">
                        <a:latin typeface="ＭＳ Ｐ明朝" pitchFamily="18" charset="-128"/>
                        <a:ea typeface="ＭＳ Ｐ明朝" pitchFamily="18" charset="-128"/>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61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種別１（※）</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新築</a:t>
                      </a:r>
                      <a:r>
                        <a:rPr lang="ja-JP" sz="1050" kern="0" dirty="0">
                          <a:effectLst/>
                          <a:latin typeface="ＭＳ Ｐ明朝" pitchFamily="18" charset="-128"/>
                          <a:ea typeface="ＭＳ Ｐ明朝" pitchFamily="18" charset="-128"/>
                          <a:cs typeface="ＭＳ Ｐゴシック"/>
                        </a:rPr>
                        <a:t>・□改修</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その他（</a:t>
                      </a:r>
                      <a:r>
                        <a:rPr lang="ja-JP" altLang="en-US" sz="1050" kern="0" dirty="0" smtClean="0">
                          <a:effectLst/>
                          <a:latin typeface="ＭＳ Ｐ明朝" pitchFamily="18" charset="-128"/>
                          <a:ea typeface="ＭＳ Ｐ明朝" pitchFamily="18" charset="-128"/>
                          <a:cs typeface="ＭＳ Ｐゴシック"/>
                        </a:rPr>
                        <a:t>解体</a:t>
                      </a:r>
                      <a:r>
                        <a:rPr lang="ja-JP" sz="1050" kern="0" dirty="0" smtClean="0">
                          <a:effectLst/>
                          <a:latin typeface="ＭＳ Ｐ明朝" pitchFamily="18" charset="-128"/>
                          <a:ea typeface="ＭＳ Ｐ明朝" pitchFamily="18" charset="-128"/>
                          <a:cs typeface="ＭＳ Ｐゴシック"/>
                        </a:rPr>
                        <a:t>）</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786">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種別２（※）</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□住宅建築</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非住宅</a:t>
                      </a:r>
                      <a:r>
                        <a:rPr lang="ja-JP" sz="1050" kern="0" dirty="0">
                          <a:effectLst/>
                          <a:latin typeface="ＭＳ Ｐ明朝" pitchFamily="18" charset="-128"/>
                          <a:ea typeface="ＭＳ Ｐ明朝" pitchFamily="18" charset="-128"/>
                          <a:cs typeface="ＭＳ Ｐゴシック"/>
                        </a:rPr>
                        <a:t>建築・□土木・□</a:t>
                      </a:r>
                      <a:r>
                        <a:rPr lang="ja-JP" sz="1050" kern="0" dirty="0" smtClean="0">
                          <a:effectLst/>
                          <a:latin typeface="ＭＳ Ｐ明朝" pitchFamily="18" charset="-128"/>
                          <a:ea typeface="ＭＳ Ｐ明朝" pitchFamily="18" charset="-128"/>
                          <a:cs typeface="ＭＳ Ｐゴシック"/>
                        </a:rPr>
                        <a:t>その他</a:t>
                      </a:r>
                      <a:r>
                        <a:rPr lang="ja-JP" altLang="en-US" sz="1050" kern="0" dirty="0" smtClean="0">
                          <a:effectLst/>
                          <a:latin typeface="ＭＳ Ｐ明朝" pitchFamily="18" charset="-128"/>
                          <a:ea typeface="ＭＳ Ｐ明朝" pitchFamily="18" charset="-128"/>
                          <a:cs typeface="ＭＳ Ｐゴシック"/>
                        </a:rPr>
                        <a:t>（具体的に記載）</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rowSpan="3">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ＣＭ業務委託者に関する情報</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ＣＭ業務委託者名</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endParaRPr lang="en-US" sz="1050" kern="0" dirty="0" smtClean="0">
                        <a:effectLst/>
                        <a:latin typeface="ＭＳ Ｐ明朝" pitchFamily="18" charset="-128"/>
                        <a:ea typeface="ＭＳ Ｐ明朝" pitchFamily="18" charset="-128"/>
                        <a:cs typeface="ＭＳ Ｐゴシック"/>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8700">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種別（※）</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effectLst/>
                          <a:latin typeface="ＭＳ Ｐ明朝" pitchFamily="18" charset="-128"/>
                          <a:ea typeface="ＭＳ Ｐ明朝" pitchFamily="18" charset="-128"/>
                          <a:cs typeface="ＭＳ Ｐゴシック"/>
                        </a:rPr>
                        <a:t>□公共法人</a:t>
                      </a:r>
                      <a:r>
                        <a:rPr lang="ja-JP" sz="1050" kern="0" dirty="0" smtClean="0">
                          <a:effectLst/>
                          <a:latin typeface="ＭＳ Ｐ明朝" pitchFamily="18" charset="-128"/>
                          <a:ea typeface="ＭＳ Ｐ明朝" pitchFamily="18" charset="-128"/>
                          <a:cs typeface="ＭＳ Ｐゴシック"/>
                        </a:rPr>
                        <a:t>・</a:t>
                      </a:r>
                      <a:r>
                        <a:rPr lang="ja-JP" altLang="en-US" sz="1050" kern="0" dirty="0" smtClean="0">
                          <a:effectLst/>
                          <a:latin typeface="ＭＳ Ｐ明朝" pitchFamily="18" charset="-128"/>
                          <a:ea typeface="ＭＳ Ｐ明朝" pitchFamily="18" charset="-128"/>
                          <a:cs typeface="ＭＳ Ｐゴシック"/>
                        </a:rPr>
                        <a:t>□</a:t>
                      </a:r>
                      <a:r>
                        <a:rPr lang="ja-JP" sz="1050" kern="0" dirty="0" smtClean="0">
                          <a:effectLst/>
                          <a:latin typeface="ＭＳ Ｐ明朝" pitchFamily="18" charset="-128"/>
                          <a:ea typeface="ＭＳ Ｐ明朝" pitchFamily="18" charset="-128"/>
                          <a:cs typeface="ＭＳ Ｐゴシック"/>
                        </a:rPr>
                        <a:t>民間</a:t>
                      </a:r>
                      <a:r>
                        <a:rPr lang="ja-JP" sz="1050" kern="0" dirty="0">
                          <a:effectLst/>
                          <a:latin typeface="ＭＳ Ｐ明朝" pitchFamily="18" charset="-128"/>
                          <a:ea typeface="ＭＳ Ｐ明朝" pitchFamily="18" charset="-128"/>
                          <a:cs typeface="ＭＳ Ｐゴシック"/>
                        </a:rPr>
                        <a:t>法人・□その他（具体的に記載）</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50" kern="0" dirty="0">
                          <a:effectLst/>
                          <a:latin typeface="ＭＳ Ｐ明朝" pitchFamily="18" charset="-128"/>
                          <a:ea typeface="ＭＳ Ｐ明朝" pitchFamily="18" charset="-128"/>
                          <a:cs typeface="ＭＳ Ｐゴシック"/>
                        </a:rPr>
                        <a:t>ＣＭ業務委託者の所在地</a:t>
                      </a:r>
                      <a:endParaRPr lang="ja-JP" sz="1050" kern="100" dirty="0">
                        <a:effectLst/>
                        <a:latin typeface="ＭＳ Ｐ明朝" pitchFamily="18" charset="-128"/>
                        <a:ea typeface="ＭＳ Ｐ明朝" pitchFamily="18" charset="-128"/>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50" kern="0" dirty="0">
                          <a:latin typeface="Century"/>
                          <a:ea typeface="ＭＳ Ｐ明朝"/>
                          <a:cs typeface="ＭＳ Ｐゴシック"/>
                        </a:rPr>
                        <a:t>○○県○○市</a:t>
                      </a:r>
                      <a:endParaRPr lang="ja-JP" sz="1050" kern="100" dirty="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rowSpan="3">
                  <a:txBody>
                    <a:bodyPr/>
                    <a:lstStyle/>
                    <a:p>
                      <a:pPr algn="l">
                        <a:spcAft>
                          <a:spcPts val="0"/>
                        </a:spcAft>
                      </a:pPr>
                      <a:r>
                        <a:rPr lang="ja-JP" sz="1000" kern="0" dirty="0">
                          <a:effectLst/>
                          <a:latin typeface="Century"/>
                          <a:ea typeface="ＭＳ Ｐ明朝"/>
                          <a:cs typeface="ＭＳ Ｐゴシック"/>
                        </a:rPr>
                        <a:t>応募者に</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関する情報</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lang="ja-JP" sz="1000" kern="0" dirty="0">
                          <a:effectLst/>
                          <a:latin typeface="Century"/>
                          <a:ea typeface="ＭＳ Ｐ明朝"/>
                          <a:cs typeface="ＭＳ Ｐゴシック"/>
                        </a:rPr>
                        <a:t>応募者（法人）名</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733">
                <a:tc v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種別（※）</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sz="1000" kern="0" dirty="0">
                          <a:effectLst/>
                          <a:latin typeface="Century"/>
                          <a:ea typeface="ＭＳ Ｐ明朝"/>
                          <a:cs typeface="ＭＳ Ｐゴシック"/>
                        </a:rPr>
                        <a:t>□ＣＭ専門会社</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設計</a:t>
                      </a:r>
                      <a:r>
                        <a:rPr lang="ja-JP" sz="1000" kern="0" dirty="0">
                          <a:effectLst/>
                          <a:latin typeface="Century"/>
                          <a:ea typeface="ＭＳ Ｐ明朝"/>
                          <a:cs typeface="ＭＳ Ｐゴシック"/>
                        </a:rPr>
                        <a:t>事務所系、□施工会社系</a:t>
                      </a:r>
                      <a:r>
                        <a:rPr lang="ja-JP" sz="1000" kern="0" dirty="0" smtClean="0">
                          <a:effectLst/>
                          <a:latin typeface="Century"/>
                          <a:ea typeface="ＭＳ Ｐ明朝"/>
                          <a:cs typeface="ＭＳ Ｐゴシック"/>
                        </a:rPr>
                        <a:t>、</a:t>
                      </a:r>
                      <a:endParaRPr lang="ja-JP" altLang="en-US" sz="1000" kern="0" dirty="0" smtClean="0">
                        <a:effectLst/>
                        <a:latin typeface="Century"/>
                        <a:ea typeface="ＭＳ Ｐ明朝"/>
                        <a:cs typeface="ＭＳ Ｐゴシック"/>
                      </a:endParaRPr>
                    </a:p>
                    <a:p>
                      <a:pPr algn="l">
                        <a:spcAft>
                          <a:spcPts val="0"/>
                        </a:spcAft>
                      </a:pPr>
                      <a:r>
                        <a:rPr lang="ja-JP" sz="1000" kern="0" dirty="0" smtClean="0">
                          <a:effectLst/>
                          <a:latin typeface="Century"/>
                          <a:ea typeface="ＭＳ Ｐ明朝"/>
                          <a:cs typeface="ＭＳ Ｐゴシック"/>
                        </a:rPr>
                        <a:t>□その他</a:t>
                      </a:r>
                      <a:r>
                        <a:rPr lang="ja-JP" altLang="ja-JP" sz="1000" kern="0" dirty="0" smtClean="0">
                          <a:effectLst/>
                          <a:latin typeface="ＭＳ Ｐ明朝" pitchFamily="18" charset="-128"/>
                          <a:ea typeface="ＭＳ Ｐ明朝" pitchFamily="18" charset="-128"/>
                          <a:cs typeface="ＭＳ Ｐゴシック"/>
                        </a:rPr>
                        <a:t>（具体的に記載）</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035">
                <a:tc vMerge="1">
                  <a:txBody>
                    <a:bodyPr/>
                    <a:lstStyle/>
                    <a:p>
                      <a:endParaRPr kumimoji="1" lang="ja-JP" altLang="en-US"/>
                    </a:p>
                  </a:txBody>
                  <a:tcPr/>
                </a:tc>
                <a:tc gridSpan="2">
                  <a:txBody>
                    <a:bodyPr/>
                    <a:lstStyle/>
                    <a:p>
                      <a:pPr algn="l">
                        <a:spcAft>
                          <a:spcPts val="0"/>
                        </a:spcAft>
                      </a:pPr>
                      <a:r>
                        <a:rPr lang="ja-JP" sz="1000" kern="0">
                          <a:effectLst/>
                          <a:latin typeface="Century"/>
                          <a:ea typeface="ＭＳ Ｐ明朝"/>
                          <a:cs typeface="ＭＳ Ｐゴシック"/>
                        </a:rPr>
                        <a:t>応募者（法人）の所在地</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a:spcAft>
                          <a:spcPts val="0"/>
                        </a:spcAft>
                      </a:pPr>
                      <a:r>
                        <a:rPr lang="ja-JP" altLang="ja-JP" sz="1050" kern="0" dirty="0" smtClean="0">
                          <a:latin typeface="Century"/>
                          <a:ea typeface="ＭＳ Ｐ明朝"/>
                          <a:cs typeface="ＭＳ Ｐゴシック"/>
                        </a:rPr>
                        <a:t>○○県○○市</a:t>
                      </a:r>
                      <a:endParaRPr lang="ja-JP" altLang="ja-JP" sz="1050" kern="100" dirty="0">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28">
                <a:tc rowSpan="2" gridSpan="2">
                  <a:txBody>
                    <a:bodyPr/>
                    <a:lstStyle/>
                    <a:p>
                      <a:pPr algn="l">
                        <a:spcAft>
                          <a:spcPts val="0"/>
                        </a:spcAft>
                      </a:pPr>
                      <a:r>
                        <a:rPr lang="en-US" sz="1000" kern="0" dirty="0">
                          <a:effectLst/>
                          <a:latin typeface="ＭＳ Ｐ明朝"/>
                          <a:ea typeface="ＭＳ 明朝"/>
                          <a:cs typeface="ＭＳ Ｐゴシック"/>
                        </a:rPr>
                        <a:t>CMR</a:t>
                      </a:r>
                      <a:r>
                        <a:rPr lang="ja-JP" sz="1000" kern="0" dirty="0">
                          <a:effectLst/>
                          <a:latin typeface="Century"/>
                          <a:ea typeface="ＭＳ Ｐ明朝"/>
                          <a:cs typeface="ＭＳ Ｐゴシック"/>
                        </a:rPr>
                        <a:t>の参画時期（※）</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kumimoji="1" lang="ja-JP" altLang="en-US"/>
                    </a:p>
                  </a:txBody>
                  <a:tcPr/>
                </a:tc>
                <a:tc>
                  <a:txBody>
                    <a:bodyPr/>
                    <a:lstStyle/>
                    <a:p>
                      <a:pPr algn="l">
                        <a:spcAft>
                          <a:spcPts val="0"/>
                        </a:spcAft>
                      </a:pPr>
                      <a:r>
                        <a:rPr lang="ja-JP" sz="1000" kern="0">
                          <a:effectLst/>
                          <a:latin typeface="Century"/>
                          <a:ea typeface="ＭＳ Ｐ明朝"/>
                          <a:cs typeface="ＭＳ Ｐゴシック"/>
                        </a:rPr>
                        <a:t>業務契約期間</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ja-JP" sz="1050" kern="0" dirty="0">
                          <a:latin typeface="Century"/>
                          <a:ea typeface="ＭＳ Ｐ明朝"/>
                          <a:cs typeface="ＭＳ Ｐゴシック"/>
                        </a:rPr>
                        <a:t>○○○○年○○月～○○○○年○○月</a:t>
                      </a:r>
                      <a:endParaRPr lang="ja-JP" sz="1050" kern="100" dirty="0">
                        <a:latin typeface="Century"/>
                        <a:ea typeface="ＭＳ 明朝"/>
                        <a:cs typeface="Times New Roman"/>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8222">
                <a:tc gridSpan="2" vMerge="1">
                  <a:txBody>
                    <a:bodyPr/>
                    <a:lstStyle/>
                    <a:p>
                      <a:endParaRPr kumimoji="1" lang="ja-JP" altLang="en-US"/>
                    </a:p>
                  </a:txBody>
                  <a:tcPr/>
                </a:tc>
                <a:tc hMerge="1" v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基本</a:t>
                      </a:r>
                      <a:r>
                        <a:rPr lang="ja-JP" sz="1000" kern="0" dirty="0">
                          <a:effectLst/>
                          <a:latin typeface="Century"/>
                          <a:ea typeface="ＭＳ Ｐ明朝"/>
                          <a:cs typeface="ＭＳ Ｐゴシック"/>
                        </a:rPr>
                        <a:t>計画段階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□基</a:t>
                      </a:r>
                      <a:r>
                        <a:rPr lang="ja-JP" sz="1000" kern="0" dirty="0" smtClean="0">
                          <a:effectLst/>
                          <a:latin typeface="Century"/>
                          <a:ea typeface="ＭＳ Ｐ明朝"/>
                          <a:cs typeface="ＭＳ Ｐゴシック"/>
                        </a:rPr>
                        <a:t>本設計</a:t>
                      </a:r>
                      <a:r>
                        <a:rPr lang="ja-JP" sz="1000" kern="0" dirty="0">
                          <a:effectLst/>
                          <a:latin typeface="Century"/>
                          <a:ea typeface="ＭＳ Ｐ明朝"/>
                          <a:cs typeface="ＭＳ Ｐゴシック"/>
                        </a:rPr>
                        <a:t>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実施</a:t>
                      </a:r>
                      <a:r>
                        <a:rPr lang="ja-JP" sz="1000" kern="0" dirty="0">
                          <a:effectLst/>
                          <a:latin typeface="Century"/>
                          <a:ea typeface="ＭＳ Ｐ明朝"/>
                          <a:cs typeface="ＭＳ Ｐゴシック"/>
                        </a:rPr>
                        <a:t>設計段階、</a:t>
                      </a:r>
                      <a:endParaRPr lang="ja-JP" sz="1000" kern="100" dirty="0">
                        <a:effectLst/>
                        <a:latin typeface="Century"/>
                        <a:ea typeface="ＭＳ 明朝"/>
                        <a:cs typeface="Times New Roman"/>
                      </a:endParaRPr>
                    </a:p>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工事</a:t>
                      </a:r>
                      <a:r>
                        <a:rPr lang="ja-JP" sz="1000" kern="0" dirty="0">
                          <a:effectLst/>
                          <a:latin typeface="Century"/>
                          <a:ea typeface="ＭＳ Ｐ明朝"/>
                          <a:cs typeface="ＭＳ Ｐゴシック"/>
                        </a:rPr>
                        <a:t>発注段階</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工事</a:t>
                      </a:r>
                      <a:r>
                        <a:rPr lang="ja-JP" sz="1000" kern="0" dirty="0">
                          <a:effectLst/>
                          <a:latin typeface="Century"/>
                          <a:ea typeface="ＭＳ Ｐ明朝"/>
                          <a:cs typeface="ＭＳ Ｐゴシック"/>
                        </a:rPr>
                        <a:t>段階、□完成後</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67817">
                <a:tc gridSpan="2">
                  <a:txBody>
                    <a:bodyPr/>
                    <a:lstStyle/>
                    <a:p>
                      <a:pPr algn="l">
                        <a:spcAft>
                          <a:spcPts val="0"/>
                        </a:spcAft>
                      </a:pPr>
                      <a:r>
                        <a:rPr lang="en-US" sz="1000" kern="0">
                          <a:effectLst/>
                          <a:latin typeface="ＭＳ Ｐ明朝"/>
                          <a:ea typeface="ＭＳ 明朝"/>
                          <a:cs typeface="ＭＳ Ｐゴシック"/>
                        </a:rPr>
                        <a:t>CMR</a:t>
                      </a:r>
                      <a:r>
                        <a:rPr lang="ja-JP" sz="1000" kern="0">
                          <a:effectLst/>
                          <a:latin typeface="Century"/>
                          <a:ea typeface="ＭＳ Ｐ明朝"/>
                          <a:cs typeface="ＭＳ Ｐゴシック"/>
                        </a:rPr>
                        <a:t>の選定方法（※）</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sz="1000" kern="0" dirty="0">
                          <a:effectLst/>
                          <a:latin typeface="Century"/>
                          <a:ea typeface="ＭＳ Ｐ明朝"/>
                          <a:cs typeface="ＭＳ Ｐゴシック"/>
                        </a:rPr>
                        <a:t>、□ヒアリング等の審査</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プロポーザル</a:t>
                      </a:r>
                      <a:r>
                        <a:rPr lang="ja-JP" sz="1000" kern="0" dirty="0">
                          <a:effectLst/>
                          <a:latin typeface="Century"/>
                          <a:ea typeface="ＭＳ Ｐ明朝"/>
                          <a:cs typeface="ＭＳ Ｐゴシック"/>
                        </a:rPr>
                        <a:t>、</a:t>
                      </a:r>
                      <a:endParaRPr lang="ja-JP" sz="1000" kern="100" dirty="0">
                        <a:effectLst/>
                        <a:latin typeface="Century"/>
                        <a:ea typeface="ＭＳ 明朝"/>
                        <a:cs typeface="Times New Roman"/>
                      </a:endParaRPr>
                    </a:p>
                    <a:p>
                      <a:pPr algn="l">
                        <a:spcAft>
                          <a:spcPts val="0"/>
                        </a:spcAft>
                      </a:pPr>
                      <a:r>
                        <a:rPr lang="ja-JP" sz="1000" kern="0" dirty="0">
                          <a:effectLst/>
                          <a:latin typeface="Century"/>
                          <a:ea typeface="ＭＳ Ｐ明朝"/>
                          <a:cs typeface="ＭＳ Ｐゴシック"/>
                        </a:rPr>
                        <a:t>□総合評価型落札方式、□入札、□その他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20035">
                <a:tc gridSpan="2">
                  <a:txBody>
                    <a:bodyPr/>
                    <a:lstStyle/>
                    <a:p>
                      <a:pPr algn="l">
                        <a:spcAft>
                          <a:spcPts val="0"/>
                        </a:spcAft>
                      </a:pPr>
                      <a:r>
                        <a:rPr lang="ja-JP" sz="1000" kern="0">
                          <a:effectLst/>
                          <a:latin typeface="Century"/>
                          <a:ea typeface="ＭＳ Ｐ明朝"/>
                          <a:cs typeface="ＭＳ Ｐゴシック"/>
                        </a:rPr>
                        <a:t>設計と施工の発注形式（※）</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sz="1000" kern="0" dirty="0">
                          <a:effectLst/>
                          <a:latin typeface="Century"/>
                          <a:ea typeface="ＭＳ Ｐ明朝"/>
                          <a:cs typeface="ＭＳ Ｐゴシック"/>
                        </a:rPr>
                        <a:t>□設計・施工分離</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設計</a:t>
                      </a:r>
                      <a:r>
                        <a:rPr lang="ja-JP" sz="1000" kern="0" dirty="0">
                          <a:effectLst/>
                          <a:latin typeface="Century"/>
                          <a:ea typeface="ＭＳ Ｐ明朝"/>
                          <a:cs typeface="ＭＳ Ｐゴシック"/>
                        </a:rPr>
                        <a:t>施工一貫</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410733">
                <a:tc gridSpan="2">
                  <a:txBody>
                    <a:bodyPr/>
                    <a:lstStyle/>
                    <a:p>
                      <a:pPr algn="l">
                        <a:spcAft>
                          <a:spcPts val="0"/>
                        </a:spcAft>
                      </a:pPr>
                      <a:r>
                        <a:rPr lang="ja-JP" sz="1000" kern="0" dirty="0">
                          <a:effectLst/>
                          <a:latin typeface="Century"/>
                          <a:ea typeface="ＭＳ Ｐ明朝"/>
                          <a:cs typeface="ＭＳ Ｐゴシック"/>
                        </a:rPr>
                        <a:t>設計者の選定方法（※）</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altLang="en-US" sz="1000" kern="0" dirty="0" smtClean="0">
                          <a:effectLst/>
                          <a:latin typeface="Century"/>
                          <a:ea typeface="ＭＳ Ｐ明朝"/>
                          <a:cs typeface="ＭＳ Ｐゴシック"/>
                        </a:rPr>
                        <a:t>（設計者）</a:t>
                      </a:r>
                      <a:r>
                        <a:rPr lang="ja-JP" sz="1000" kern="0" dirty="0" smtClean="0">
                          <a:effectLst/>
                          <a:latin typeface="Century"/>
                          <a:ea typeface="ＭＳ Ｐ明朝"/>
                          <a:cs typeface="ＭＳ Ｐゴシック"/>
                        </a:rPr>
                        <a:t>、</a:t>
                      </a:r>
                      <a:r>
                        <a:rPr lang="ja-JP" sz="1000" kern="0" dirty="0">
                          <a:effectLst/>
                          <a:latin typeface="Century"/>
                          <a:ea typeface="ＭＳ Ｐ明朝"/>
                          <a:cs typeface="ＭＳ Ｐゴシック"/>
                        </a:rPr>
                        <a:t>□書類審査</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プロポーザル、</a:t>
                      </a:r>
                      <a:endParaRPr lang="en-US" altLang="ja-JP" sz="1000" kern="0" dirty="0" smtClean="0">
                        <a:effectLst/>
                        <a:latin typeface="Century"/>
                        <a:ea typeface="ＭＳ Ｐ明朝"/>
                        <a:cs typeface="ＭＳ Ｐゴシック"/>
                      </a:endParaRPr>
                    </a:p>
                    <a:p>
                      <a:pPr algn="l">
                        <a:spcAft>
                          <a:spcPts val="0"/>
                        </a:spcAft>
                      </a:pPr>
                      <a:r>
                        <a:rPr lang="ja-JP" sz="1000" kern="0" dirty="0" smtClean="0">
                          <a:effectLst/>
                          <a:latin typeface="Century"/>
                          <a:ea typeface="ＭＳ Ｐ明朝"/>
                          <a:cs typeface="ＭＳ Ｐゴシック"/>
                        </a:rPr>
                        <a:t>□</a:t>
                      </a:r>
                      <a:r>
                        <a:rPr lang="ja-JP" sz="1000" kern="0" dirty="0">
                          <a:effectLst/>
                          <a:latin typeface="Century"/>
                          <a:ea typeface="ＭＳ Ｐ明朝"/>
                          <a:cs typeface="ＭＳ Ｐゴシック"/>
                        </a:rPr>
                        <a:t>設計競技</a:t>
                      </a:r>
                      <a:r>
                        <a:rPr lang="ja-JP" sz="1000" kern="0" dirty="0" smtClean="0">
                          <a:effectLst/>
                          <a:latin typeface="Century"/>
                          <a:ea typeface="ＭＳ Ｐ明朝"/>
                          <a:cs typeface="ＭＳ Ｐゴシック"/>
                        </a:rPr>
                        <a:t>、□</a:t>
                      </a:r>
                      <a:r>
                        <a:rPr lang="ja-JP" sz="1000" kern="0" dirty="0">
                          <a:effectLst/>
                          <a:latin typeface="Century"/>
                          <a:ea typeface="ＭＳ Ｐ明朝"/>
                          <a:cs typeface="ＭＳ Ｐゴシック"/>
                        </a:rPr>
                        <a:t>総合評価型落札方式、□入札、□その他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68659">
                <a:tc gridSpan="2">
                  <a:txBody>
                    <a:bodyPr/>
                    <a:lstStyle/>
                    <a:p>
                      <a:pPr algn="l">
                        <a:spcAft>
                          <a:spcPts val="0"/>
                        </a:spcAft>
                      </a:pPr>
                      <a:r>
                        <a:rPr lang="ja-JP" sz="1000" kern="0">
                          <a:effectLst/>
                          <a:latin typeface="Century"/>
                          <a:ea typeface="ＭＳ Ｐ明朝"/>
                          <a:cs typeface="ＭＳ Ｐゴシック"/>
                        </a:rPr>
                        <a:t>工事の発注区分（※）</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ゼネコン</a:t>
                      </a:r>
                      <a:r>
                        <a:rPr lang="ja-JP" sz="1000" kern="0" dirty="0">
                          <a:effectLst/>
                          <a:latin typeface="Century"/>
                          <a:ea typeface="ＭＳ Ｐ明朝"/>
                          <a:cs typeface="ＭＳ Ｐゴシック"/>
                        </a:rPr>
                        <a:t>一括、□コスト・オン、□分離、□その他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299823">
                <a:tc gridSpan="2">
                  <a:txBody>
                    <a:bodyPr/>
                    <a:lstStyle/>
                    <a:p>
                      <a:pPr algn="l">
                        <a:spcAft>
                          <a:spcPts val="0"/>
                        </a:spcAft>
                      </a:pPr>
                      <a:r>
                        <a:rPr lang="ja-JP" sz="1000" kern="0">
                          <a:effectLst/>
                          <a:latin typeface="Century"/>
                          <a:ea typeface="ＭＳ Ｐ明朝"/>
                          <a:cs typeface="ＭＳ Ｐゴシック"/>
                        </a:rPr>
                        <a:t>請負契約の形式（※）</a:t>
                      </a:r>
                      <a:endParaRPr lang="ja-JP" sz="1000" kern="10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総価</a:t>
                      </a:r>
                      <a:r>
                        <a:rPr lang="ja-JP" sz="1000" kern="0" dirty="0">
                          <a:effectLst/>
                          <a:latin typeface="Century"/>
                          <a:ea typeface="ＭＳ Ｐ明朝"/>
                          <a:cs typeface="ＭＳ Ｐゴシック"/>
                        </a:rPr>
                        <a:t>一式、□コスト</a:t>
                      </a:r>
                      <a:r>
                        <a:rPr lang="en-US" sz="1000" kern="0" dirty="0">
                          <a:effectLst/>
                          <a:latin typeface="Century"/>
                          <a:ea typeface="ＭＳ Ｐ明朝"/>
                          <a:cs typeface="ＭＳ Ｐゴシック"/>
                        </a:rPr>
                        <a:t>+</a:t>
                      </a:r>
                      <a:r>
                        <a:rPr lang="ja-JP" sz="1000" kern="0" dirty="0">
                          <a:effectLst/>
                          <a:latin typeface="Century"/>
                          <a:ea typeface="ＭＳ Ｐ明朝"/>
                          <a:cs typeface="ＭＳ Ｐゴシック"/>
                        </a:rPr>
                        <a:t>フィー、□単価精算、□その他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340999">
                <a:tc gridSpan="2">
                  <a:txBody>
                    <a:bodyPr/>
                    <a:lstStyle/>
                    <a:p>
                      <a:pPr algn="l">
                        <a:spcAft>
                          <a:spcPts val="0"/>
                        </a:spcAft>
                      </a:pPr>
                      <a:r>
                        <a:rPr lang="ja-JP" sz="1000" kern="0" dirty="0">
                          <a:effectLst/>
                          <a:latin typeface="Century"/>
                          <a:ea typeface="ＭＳ Ｐ明朝"/>
                          <a:cs typeface="ＭＳ Ｐゴシック"/>
                        </a:rPr>
                        <a:t>施工者の選定方法（※）</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l">
                        <a:spcAft>
                          <a:spcPts val="0"/>
                        </a:spcAft>
                      </a:pPr>
                      <a:r>
                        <a:rPr lang="ja-JP" altLang="en-US" sz="1000" kern="0" dirty="0">
                          <a:effectLst/>
                          <a:latin typeface="Century"/>
                          <a:ea typeface="ＭＳ Ｐ明朝"/>
                          <a:cs typeface="ＭＳ Ｐゴシック"/>
                        </a:rPr>
                        <a:t>□</a:t>
                      </a:r>
                      <a:r>
                        <a:rPr lang="ja-JP" sz="1000" kern="0" dirty="0" smtClean="0">
                          <a:effectLst/>
                          <a:latin typeface="Century"/>
                          <a:ea typeface="ＭＳ Ｐ明朝"/>
                          <a:cs typeface="ＭＳ Ｐゴシック"/>
                        </a:rPr>
                        <a:t>特命</a:t>
                      </a:r>
                      <a:r>
                        <a:rPr lang="ja-JP" sz="1000" kern="0" dirty="0">
                          <a:effectLst/>
                          <a:latin typeface="Century"/>
                          <a:ea typeface="ＭＳ Ｐ明朝"/>
                          <a:cs typeface="ＭＳ Ｐゴシック"/>
                        </a:rPr>
                        <a:t>、□見積合わせ、□総合評価型落札方式、□競争入札</a:t>
                      </a:r>
                      <a:r>
                        <a:rPr lang="ja-JP" sz="1000" kern="0" dirty="0" smtClean="0">
                          <a:effectLst/>
                          <a:latin typeface="Century"/>
                          <a:ea typeface="ＭＳ Ｐ明朝"/>
                          <a:cs typeface="ＭＳ Ｐゴシック"/>
                        </a:rPr>
                        <a:t>、</a:t>
                      </a:r>
                      <a:r>
                        <a:rPr lang="ja-JP" altLang="en-US" sz="1000" kern="0" dirty="0" smtClean="0">
                          <a:effectLst/>
                          <a:latin typeface="Century"/>
                          <a:ea typeface="ＭＳ Ｐ明朝"/>
                          <a:cs typeface="ＭＳ Ｐゴシック"/>
                        </a:rPr>
                        <a:t>□</a:t>
                      </a:r>
                      <a:r>
                        <a:rPr lang="ja-JP" sz="1000" kern="0" dirty="0" smtClean="0">
                          <a:effectLst/>
                          <a:latin typeface="Century"/>
                          <a:ea typeface="ＭＳ Ｐ明朝"/>
                          <a:cs typeface="ＭＳ Ｐゴシック"/>
                        </a:rPr>
                        <a:t>その他</a:t>
                      </a:r>
                      <a:endParaRPr lang="ja-JP" sz="1000" kern="100" dirty="0">
                        <a:effectLst/>
                        <a:latin typeface="Century"/>
                        <a:ea typeface="ＭＳ 明朝"/>
                        <a:cs typeface="Times New Roman"/>
                      </a:endParaRPr>
                    </a:p>
                  </a:txBody>
                  <a:tcPr marL="60316" marR="6031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4" name="Rectangle 1"/>
          <p:cNvSpPr>
            <a:spLocks noChangeArrowheads="1"/>
          </p:cNvSpPr>
          <p:nvPr/>
        </p:nvSpPr>
        <p:spPr bwMode="auto">
          <a:xfrm>
            <a:off x="124508" y="558842"/>
            <a:ext cx="1435008"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defTabSz="914400" rtl="0" eaLnBrk="1" fontAlgn="base" latinLnBrk="0" hangingPunct="1">
              <a:lnSpc>
                <a:spcPct val="100000"/>
              </a:lnSpc>
              <a:spcBef>
                <a:spcPct val="0"/>
              </a:spcBef>
              <a:spcAft>
                <a:spcPct val="0"/>
              </a:spcAft>
              <a:buClrTx/>
              <a:buSzTx/>
              <a:buFontTx/>
              <a:buNone/>
              <a:tabLs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３　</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基本情報</a:t>
            </a:r>
            <a:r>
              <a:rPr kumimoji="1" lang="ja-JP" alt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a:t>
            </a:r>
            <a:endParaRPr kumimoji="1" lang="ja-JP" sz="105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 name="Rectangle 1"/>
          <p:cNvSpPr>
            <a:spLocks noChangeArrowheads="1"/>
          </p:cNvSpPr>
          <p:nvPr/>
        </p:nvSpPr>
        <p:spPr bwMode="auto">
          <a:xfrm>
            <a:off x="124508" y="9057456"/>
            <a:ext cx="3520516" cy="24622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133350" algn="l" defTabSz="914400" rtl="0" eaLnBrk="0" fontAlgn="base" latinLnBrk="0" hangingPunct="0">
              <a:lnSpc>
                <a:spcPct val="100000"/>
              </a:lnSpc>
              <a:spcBef>
                <a:spcPct val="0"/>
              </a:spcBef>
              <a:spcAft>
                <a:spcPct val="0"/>
              </a:spcAft>
              <a:buClrTx/>
              <a:buSzTx/>
              <a:buFontTx/>
              <a:buNone/>
              <a:tabLst/>
            </a:pP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alt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rPr>
              <a:t>）該当項目の</a:t>
            </a:r>
            <a:r>
              <a:rPr kumimoji="1" lang="ja-JP" sz="100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チェックボックス（□）を塗りつぶして下さい。</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77" name="Rectangle 1"/>
          <p:cNvSpPr>
            <a:spLocks noChangeArrowheads="1"/>
          </p:cNvSpPr>
          <p:nvPr/>
        </p:nvSpPr>
        <p:spPr bwMode="auto">
          <a:xfrm>
            <a:off x="404664" y="7581146"/>
            <a:ext cx="184731" cy="900246"/>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fontAlgn="base">
              <a:spcBef>
                <a:spcPct val="0"/>
              </a:spcBef>
              <a:spcAft>
                <a:spcPct val="0"/>
              </a:spcAft>
            </a:pPr>
            <a:endParaRPr lang="ja-JP" altLang="en-US" sz="1050" dirty="0" smtClean="0">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altLang="en-US" sz="1050" b="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lang="ja-JP" altLang="en-US" sz="1050" dirty="0" smtClean="0">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altLang="en-US" sz="1050" b="0" i="0" u="none" strike="noStrike" cap="none" normalizeH="0" baseline="0" dirty="0" smtClean="0">
              <a:ln>
                <a:noFill/>
              </a:ln>
              <a:effectLst/>
              <a:latin typeface="ＭＳ Ｐ明朝" pitchFamily="18" charset="-128"/>
              <a:ea typeface="ＭＳ Ｐ明朝" pitchFamily="18" charset="-128"/>
              <a:cs typeface="ＭＳ Ｐゴシック" pitchFamily="50" charset="-128"/>
            </a:endParaRPr>
          </a:p>
          <a:p>
            <a:pPr lvl="0" fontAlgn="base">
              <a:spcBef>
                <a:spcPct val="0"/>
              </a:spcBef>
              <a:spcAft>
                <a:spcPct val="0"/>
              </a:spcAft>
            </a:pPr>
            <a:endParaRPr kumimoji="1" lang="ja-JP" sz="105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
        <p:nvSpPr>
          <p:cNvPr id="8" name="テキスト ボックス 7"/>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898928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50805"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４－１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プロジェクトの概要</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a:t>
            </a:r>
            <a:r>
              <a:rPr lang="ja-JP" altLang="ja-JP" sz="1050" dirty="0" smtClean="0"/>
              <a:t> </a:t>
            </a:r>
            <a:r>
              <a:rPr lang="ja-JP" altLang="en-US" sz="1050" dirty="0" smtClean="0"/>
              <a:t>　　　　　　　　　　　　　　　　　　　　　　　　　　　　　　　　　　　　　２</a:t>
            </a:r>
            <a:r>
              <a:rPr lang="ja-JP" altLang="ja-JP" sz="1050" dirty="0" smtClean="0"/>
              <a:t>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＜①プロジェクトの全体像を伝える図版１点（代表的な写真や概念図など）を示して下さい＞</a:t>
                      </a:r>
                    </a:p>
                    <a:p>
                      <a:r>
                        <a:rPr kumimoji="1" lang="ja-JP" altLang="ja-JP" sz="1050" b="0" kern="1200" dirty="0" smtClean="0">
                          <a:solidFill>
                            <a:schemeClr val="tx1"/>
                          </a:solidFill>
                          <a:latin typeface="ＭＳ Ｐ明朝" pitchFamily="18" charset="-128"/>
                          <a:ea typeface="ＭＳ Ｐ明朝" pitchFamily="18" charset="-128"/>
                          <a:cs typeface="+mn-cs"/>
                        </a:rPr>
                        <a:t>（選奨受賞時には紹介用のサムネイル写真とします）</a:t>
                      </a:r>
                    </a:p>
                    <a:p>
                      <a:r>
                        <a:rPr kumimoji="1" lang="ja-JP" altLang="ja-JP" sz="1050" b="0" kern="1200" dirty="0" smtClean="0">
                          <a:solidFill>
                            <a:schemeClr val="tx1"/>
                          </a:solidFill>
                          <a:latin typeface="ＭＳ Ｐ明朝" pitchFamily="18" charset="-128"/>
                          <a:ea typeface="ＭＳ Ｐ明朝" pitchFamily="18" charset="-128"/>
                          <a:cs typeface="+mn-cs"/>
                        </a:rPr>
                        <a:t>＜②プロジェクトの特徴を示す写真（外観・内観を問わず）などを示して下さい＞</a:t>
                      </a:r>
                    </a:p>
                    <a:p>
                      <a:r>
                        <a:rPr kumimoji="1" lang="ja-JP" altLang="ja-JP" sz="1050" b="0" kern="1200" dirty="0" smtClean="0">
                          <a:solidFill>
                            <a:schemeClr val="tx1"/>
                          </a:solidFill>
                          <a:latin typeface="ＭＳ Ｐ明朝" pitchFamily="18" charset="-128"/>
                          <a:ea typeface="ＭＳ Ｐ明朝" pitchFamily="18" charset="-128"/>
                          <a:cs typeface="+mn-cs"/>
                        </a:rPr>
                        <a:t>＜③プロジェクトの規模、用途を、図表等も利用して判り易く記述してください＞</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11" name="テキスト ボックス 10"/>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587060"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４－２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プロジェクトの概要</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２</a:t>
            </a:r>
            <a:r>
              <a:rPr lang="ja-JP" altLang="ja-JP" sz="1050" dirty="0" smtClean="0"/>
              <a:t>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583854"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５－１　</a:t>
            </a:r>
            <a:r>
              <a:rPr lang="ja-JP" altLang="ja-JP" sz="1050" dirty="0" smtClean="0">
                <a:latin typeface="ＭＳ Ｐ明朝" pitchFamily="18" charset="-128"/>
                <a:ea typeface="ＭＳ Ｐ明朝" pitchFamily="18" charset="-128"/>
              </a:rPr>
              <a:t>【</a:t>
            </a:r>
            <a:r>
              <a:rPr lang="ja-JP" altLang="ja-JP" sz="1050" dirty="0" smtClean="0"/>
              <a:t>下記のテーマ１からテーマ３について記述してください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r>
                        <a:rPr kumimoji="1" lang="ja-JP" altLang="ja-JP" sz="1050" b="0" kern="1200" dirty="0" smtClean="0">
                          <a:solidFill>
                            <a:schemeClr val="tx1"/>
                          </a:solidFill>
                          <a:latin typeface="ＭＳ Ｐ明朝" pitchFamily="18" charset="-128"/>
                          <a:ea typeface="ＭＳ Ｐ明朝" pitchFamily="18" charset="-128"/>
                          <a:cs typeface="+mn-cs"/>
                        </a:rPr>
                        <a:t>テーマ１【プロジェクトの取り組み体制】</a:t>
                      </a:r>
                    </a:p>
                    <a:p>
                      <a:r>
                        <a:rPr kumimoji="1" lang="ja-JP" altLang="ja-JP" sz="1050" b="0" kern="1200" dirty="0" smtClean="0">
                          <a:solidFill>
                            <a:schemeClr val="tx1"/>
                          </a:solidFill>
                          <a:latin typeface="ＭＳ Ｐ明朝" pitchFamily="18" charset="-128"/>
                          <a:ea typeface="ＭＳ Ｐ明朝" pitchFamily="18" charset="-128"/>
                          <a:cs typeface="+mn-cs"/>
                        </a:rPr>
                        <a:t>＜委託者を含むＣＭＲ以外のプロジェクト関係者を含むプロジェクトの推進体制・組織図等を示し、以下の内容などについて記述してください。＞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①＜全体の推進体制、ＣＭチーム内の役割分担・責任範囲、チーム外の協力者との連携ルール等＞</a:t>
                      </a:r>
                    </a:p>
                    <a:p>
                      <a:r>
                        <a:rPr kumimoji="1" lang="ja-JP" altLang="ja-JP" sz="1050" b="0" kern="1200" dirty="0" smtClean="0">
                          <a:solidFill>
                            <a:schemeClr val="tx1"/>
                          </a:solidFill>
                          <a:latin typeface="ＭＳ Ｐ明朝" pitchFamily="18" charset="-128"/>
                          <a:ea typeface="ＭＳ Ｐ明朝" pitchFamily="18" charset="-128"/>
                          <a:cs typeface="+mn-cs"/>
                        </a:rPr>
                        <a:t>②＜取り組み体制がプロジェクトにもたらした成果と、ＣＭチームおよび外部協力者を含む広義のチームに及んだと思われる効果＞</a:t>
                      </a:r>
                    </a:p>
                    <a:p>
                      <a:r>
                        <a:rPr kumimoji="1" lang="ja-JP" altLang="ja-JP" sz="1050" b="0" kern="1200" dirty="0" smtClean="0">
                          <a:solidFill>
                            <a:schemeClr val="tx1"/>
                          </a:solidFill>
                          <a:latin typeface="ＭＳ Ｐ明朝" pitchFamily="18" charset="-128"/>
                          <a:ea typeface="ＭＳ Ｐ明朝" pitchFamily="18" charset="-128"/>
                          <a:cs typeface="+mn-cs"/>
                        </a:rPr>
                        <a:t>③＜取り組み体制に関する工夫の中で、他事例にも応用可能と考えられるもの＞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テーマ２【プロジェクト目標の達成度】</a:t>
                      </a:r>
                    </a:p>
                    <a:p>
                      <a:r>
                        <a:rPr kumimoji="1" lang="ja-JP" altLang="ja-JP" sz="1050" b="0" kern="1200" dirty="0" smtClean="0">
                          <a:solidFill>
                            <a:schemeClr val="tx1"/>
                          </a:solidFill>
                          <a:latin typeface="ＭＳ Ｐ明朝" pitchFamily="18" charset="-128"/>
                          <a:ea typeface="ＭＳ Ｐ明朝" pitchFamily="18" charset="-128"/>
                          <a:cs typeface="+mn-cs"/>
                        </a:rPr>
                        <a:t>＜委託者からの要求事項とＣＭＲとして設定したプロジェクト目標を図表等で簡潔に示し、以下の内容などについて記述してください。＞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①＜品質・コスト・スケジュール等のテーマ毎の目標、及びその達成度＞</a:t>
                      </a:r>
                    </a:p>
                    <a:p>
                      <a:r>
                        <a:rPr kumimoji="1" lang="ja-JP" altLang="ja-JP" sz="1050" b="0" kern="1200" dirty="0" smtClean="0">
                          <a:solidFill>
                            <a:schemeClr val="tx1"/>
                          </a:solidFill>
                          <a:latin typeface="ＭＳ Ｐ明朝" pitchFamily="18" charset="-128"/>
                          <a:ea typeface="ＭＳ Ｐ明朝" pitchFamily="18" charset="-128"/>
                          <a:cs typeface="+mn-cs"/>
                        </a:rPr>
                        <a:t>②＜上記目標の達成にあたってのＣＭＲの取り組みが委託者を含むプロジェクト関係者に及ぼしたと思われる効果＞</a:t>
                      </a:r>
                    </a:p>
                    <a:p>
                      <a:r>
                        <a:rPr kumimoji="1" lang="ja-JP" altLang="ja-JP" sz="1050" b="0" kern="1200" dirty="0" smtClean="0">
                          <a:solidFill>
                            <a:schemeClr val="tx1"/>
                          </a:solidFill>
                          <a:latin typeface="ＭＳ Ｐ明朝" pitchFamily="18" charset="-128"/>
                          <a:ea typeface="ＭＳ Ｐ明朝" pitchFamily="18" charset="-128"/>
                          <a:cs typeface="+mn-cs"/>
                        </a:rPr>
                        <a:t>③＜目標の達成に関する工夫の中で、他事例にも応用可能と考えられるもの＞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r>
                        <a:rPr kumimoji="1" lang="ja-JP" altLang="ja-JP" sz="1050" b="0" kern="1200" dirty="0" smtClean="0">
                          <a:solidFill>
                            <a:schemeClr val="tx1"/>
                          </a:solidFill>
                          <a:latin typeface="ＭＳ Ｐ明朝" pitchFamily="18" charset="-128"/>
                          <a:ea typeface="ＭＳ Ｐ明朝" pitchFamily="18" charset="-128"/>
                          <a:cs typeface="+mn-cs"/>
                        </a:rPr>
                        <a:t>テーマ３【建設生産への関与】</a:t>
                      </a:r>
                    </a:p>
                    <a:p>
                      <a:r>
                        <a:rPr kumimoji="1" lang="ja-JP" altLang="ja-JP" sz="1050" b="0" kern="1200" dirty="0" smtClean="0">
                          <a:solidFill>
                            <a:schemeClr val="tx1"/>
                          </a:solidFill>
                          <a:latin typeface="ＭＳ Ｐ明朝" pitchFamily="18" charset="-128"/>
                          <a:ea typeface="ＭＳ Ｐ明朝" pitchFamily="18" charset="-128"/>
                          <a:cs typeface="+mn-cs"/>
                        </a:rPr>
                        <a:t>＜設計と施工の発注形式（一貫か分離か）、設計者の選定方法、工事の発注区分、請負の形式および</a:t>
                      </a:r>
                    </a:p>
                    <a:p>
                      <a:r>
                        <a:rPr kumimoji="1" lang="ja-JP" altLang="ja-JP" sz="1050" b="0" kern="1200" dirty="0" smtClean="0">
                          <a:solidFill>
                            <a:schemeClr val="tx1"/>
                          </a:solidFill>
                          <a:latin typeface="ＭＳ Ｐ明朝" pitchFamily="18" charset="-128"/>
                          <a:ea typeface="ＭＳ Ｐ明朝" pitchFamily="18" charset="-128"/>
                          <a:cs typeface="+mn-cs"/>
                        </a:rPr>
                        <a:t>施工者の選定方法を具体的に示し、以下の内容などについて記述してください。＞</a:t>
                      </a:r>
                    </a:p>
                    <a:p>
                      <a:r>
                        <a:rPr kumimoji="1" lang="ja-JP" altLang="ja-JP" sz="1050" b="0" kern="1200" dirty="0" smtClean="0">
                          <a:solidFill>
                            <a:schemeClr val="tx1"/>
                          </a:solidFill>
                          <a:latin typeface="ＭＳ Ｐ明朝" pitchFamily="18" charset="-128"/>
                          <a:ea typeface="ＭＳ Ｐ明朝" pitchFamily="18" charset="-128"/>
                          <a:cs typeface="+mn-cs"/>
                        </a:rPr>
                        <a:t>①＜委託者が、設計と施工の発注形式、設計者の選定方法、工事の発注区分、請負の形式および施工者の選定方法を決定する際に、ＣＭＲとして各段階でどのように関与したか＞</a:t>
                      </a:r>
                    </a:p>
                    <a:p>
                      <a:r>
                        <a:rPr kumimoji="1" lang="ja-JP" altLang="ja-JP" sz="1050" b="0" kern="1200" dirty="0" smtClean="0">
                          <a:solidFill>
                            <a:schemeClr val="tx1"/>
                          </a:solidFill>
                          <a:latin typeface="ＭＳ Ｐ明朝" pitchFamily="18" charset="-128"/>
                          <a:ea typeface="ＭＳ Ｐ明朝" pitchFamily="18" charset="-128"/>
                          <a:cs typeface="+mn-cs"/>
                        </a:rPr>
                        <a:t>②＜選択された設計と施工の発注形式、設計者の選定方法、工事の発注区分、請負契約の形式および</a:t>
                      </a:r>
                    </a:p>
                    <a:p>
                      <a:r>
                        <a:rPr kumimoji="1" lang="ja-JP" altLang="ja-JP" sz="1050" b="0" kern="1200" dirty="0" smtClean="0">
                          <a:solidFill>
                            <a:schemeClr val="tx1"/>
                          </a:solidFill>
                          <a:latin typeface="ＭＳ Ｐ明朝" pitchFamily="18" charset="-128"/>
                          <a:ea typeface="ＭＳ Ｐ明朝" pitchFamily="18" charset="-128"/>
                          <a:cs typeface="+mn-cs"/>
                        </a:rPr>
                        <a:t>施工者の選定方法がプロジェクト自体に与えたと考えられる影響＞</a:t>
                      </a:r>
                    </a:p>
                    <a:p>
                      <a:r>
                        <a:rPr kumimoji="1" lang="ja-JP" altLang="ja-JP" sz="1050" b="0" kern="1200" dirty="0" smtClean="0">
                          <a:solidFill>
                            <a:schemeClr val="tx1"/>
                          </a:solidFill>
                          <a:latin typeface="ＭＳ Ｐ明朝" pitchFamily="18" charset="-128"/>
                          <a:ea typeface="ＭＳ Ｐ明朝" pitchFamily="18" charset="-128"/>
                          <a:cs typeface="+mn-cs"/>
                        </a:rPr>
                        <a:t>③＜建築生産への関与に関する工夫の中で、他事例にも応用可能と考えられるもの＞</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50" b="0" kern="1200" dirty="0" smtClean="0">
                          <a:solidFill>
                            <a:schemeClr val="tx1"/>
                          </a:solidFill>
                          <a:latin typeface="ＭＳ Ｐ明朝" pitchFamily="18" charset="-128"/>
                          <a:ea typeface="ＭＳ Ｐ明朝" pitchFamily="18" charset="-128"/>
                          <a:cs typeface="+mn-cs"/>
                        </a:rPr>
                        <a:t>・・・・・・・・・・・・・・・・・・・・・・・・・・・・・・・・・・・・・・・・・・・・・・・・・・・・・・・・・・・・・・・・・・・・・・・・・・・・・・・・・・・・・・・・・・</a:t>
                      </a:r>
                      <a:endParaRPr kumimoji="1" lang="ja-JP" altLang="en-US" sz="1050" b="0" kern="1200" dirty="0" smtClean="0">
                        <a:solidFill>
                          <a:schemeClr val="tx1"/>
                        </a:solidFill>
                        <a:latin typeface="ＭＳ Ｐ明朝" pitchFamily="18" charset="-128"/>
                        <a:ea typeface="ＭＳ Ｐ明朝" pitchFamily="18" charset="-128"/>
                        <a:cs typeface="+mn-cs"/>
                      </a:endParaRPr>
                    </a:p>
                    <a:p>
                      <a:endParaRPr kumimoji="1" lang="ja-JP" altLang="ja-JP" sz="1050" b="0" kern="1200" dirty="0" smtClean="0">
                        <a:solidFill>
                          <a:schemeClr val="tx1"/>
                        </a:solidFill>
                        <a:latin typeface="ＭＳ Ｐ明朝" pitchFamily="18" charset="-128"/>
                        <a:ea typeface="ＭＳ Ｐ明朝"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02715"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５－２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テーマ</a:t>
            </a:r>
            <a:r>
              <a:rPr lang="ja-JP" altLang="ja-JP" sz="1050" dirty="0" smtClean="0"/>
              <a:t>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70041"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５－３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テーマ</a:t>
            </a:r>
            <a:r>
              <a:rPr lang="ja-JP" altLang="ja-JP" sz="1050" dirty="0" smtClean="0"/>
              <a:t>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4508" y="558842"/>
            <a:ext cx="6470041" cy="25391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indent="133350" fontAlgn="base">
              <a:spcBef>
                <a:spcPct val="0"/>
              </a:spcBef>
              <a:spcAft>
                <a:spcPct val="0"/>
              </a:spcAft>
            </a:pPr>
            <a:r>
              <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書式</a:t>
            </a:r>
            <a:r>
              <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Times New Roman" pitchFamily="18" charset="0"/>
              </a:rPr>
              <a:t>５－４　</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テーマ</a:t>
            </a:r>
            <a:r>
              <a:rPr lang="ja-JP" altLang="ja-JP" sz="1050" dirty="0" smtClean="0"/>
              <a:t>１からテーマ３について記述してください</a:t>
            </a:r>
            <a:r>
              <a:rPr lang="ja-JP" altLang="ja-JP" sz="1050" dirty="0" smtClean="0">
                <a:latin typeface="ＭＳ Ｐ明朝" pitchFamily="18" charset="-128"/>
                <a:ea typeface="ＭＳ Ｐ明朝" pitchFamily="18" charset="-128"/>
              </a:rPr>
              <a:t>】</a:t>
            </a:r>
            <a:r>
              <a:rPr lang="ja-JP" altLang="en-US" sz="1050" dirty="0" smtClean="0">
                <a:latin typeface="ＭＳ Ｐ明朝" pitchFamily="18" charset="-128"/>
                <a:ea typeface="ＭＳ Ｐ明朝" pitchFamily="18" charset="-128"/>
              </a:rPr>
              <a:t>　　追加ページ　　　　　　　　　　　</a:t>
            </a:r>
            <a:r>
              <a:rPr lang="ja-JP" altLang="ja-JP" sz="1050" dirty="0" smtClean="0"/>
              <a:t>６ページを限度</a:t>
            </a:r>
            <a:endParaRPr kumimoji="1" lang="ja-JP"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p:txBody>
      </p:sp>
      <p:sp>
        <p:nvSpPr>
          <p:cNvPr id="6" name="正方形/長方形 5"/>
          <p:cNvSpPr/>
          <p:nvPr/>
        </p:nvSpPr>
        <p:spPr>
          <a:xfrm>
            <a:off x="301476" y="9070156"/>
            <a:ext cx="5419080" cy="253916"/>
          </a:xfrm>
          <a:prstGeom prst="rect">
            <a:avLst/>
          </a:prstGeom>
        </p:spPr>
        <p:txBody>
          <a:bodyPr wrap="square">
            <a:spAutoFit/>
          </a:bodyPr>
          <a:lstStyle/>
          <a:p>
            <a:r>
              <a:rPr lang="ja-JP" altLang="ja-JP" sz="1050" dirty="0">
                <a:latin typeface="ＭＳ Ｐ明朝" pitchFamily="18" charset="-128"/>
                <a:ea typeface="ＭＳ Ｐ明朝" pitchFamily="18" charset="-128"/>
              </a:rPr>
              <a:t>記述スペースが不足する場合は、次葉の追加ページも使って記述して</a:t>
            </a:r>
            <a:r>
              <a:rPr lang="ja-JP" altLang="ja-JP" sz="1050" dirty="0" smtClean="0">
                <a:latin typeface="ＭＳ Ｐ明朝" pitchFamily="18" charset="-128"/>
                <a:ea typeface="ＭＳ Ｐ明朝" pitchFamily="18" charset="-128"/>
              </a:rPr>
              <a:t>下さ</a:t>
            </a:r>
            <a:r>
              <a:rPr lang="ja-JP" altLang="en-US" sz="1050" dirty="0" smtClean="0">
                <a:latin typeface="ＭＳ Ｐ明朝" pitchFamily="18" charset="-128"/>
                <a:ea typeface="ＭＳ Ｐ明朝" pitchFamily="18" charset="-128"/>
              </a:rPr>
              <a:t>い</a:t>
            </a:r>
            <a:endParaRPr lang="ja-JP" altLang="en-US" sz="1050" dirty="0">
              <a:latin typeface="ＭＳ Ｐ明朝" pitchFamily="18" charset="-128"/>
              <a:ea typeface="ＭＳ Ｐ明朝" pitchFamily="18" charset="-128"/>
            </a:endParaRPr>
          </a:p>
        </p:txBody>
      </p:sp>
      <p:graphicFrame>
        <p:nvGraphicFramePr>
          <p:cNvPr id="10" name="表 9"/>
          <p:cNvGraphicFramePr>
            <a:graphicFrameLocks noGrp="1"/>
          </p:cNvGraphicFramePr>
          <p:nvPr/>
        </p:nvGraphicFramePr>
        <p:xfrm>
          <a:off x="332656" y="848544"/>
          <a:ext cx="6192688" cy="8208912"/>
        </p:xfrm>
        <a:graphic>
          <a:graphicData uri="http://schemas.openxmlformats.org/drawingml/2006/table">
            <a:tbl>
              <a:tblPr firstRow="1" bandRow="1">
                <a:tableStyleId>{5C22544A-7EE6-4342-B048-85BDC9FD1C3A}</a:tableStyleId>
              </a:tblPr>
              <a:tblGrid>
                <a:gridCol w="6192688"/>
              </a:tblGrid>
              <a:tr h="82089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cap="none" normalizeH="0" baseline="0" dirty="0" smtClean="0">
                        <a:ln>
                          <a:noFill/>
                        </a:ln>
                        <a:solidFill>
                          <a:schemeClr val="tx1"/>
                        </a:solidFill>
                        <a:effectLst/>
                        <a:latin typeface="ＭＳ Ｐ明朝" pitchFamily="18" charset="-128"/>
                        <a:ea typeface="ＭＳ Ｐ明朝" pitchFamily="18" charset="-128"/>
                        <a:cs typeface="ＭＳ Ｐゴシック" pitchFamily="50" charset="-128"/>
                      </a:endParaRPr>
                    </a:p>
                    <a:p>
                      <a:endParaRPr kumimoji="1" lang="ja-JP" altLang="en-US" sz="1050" b="0" dirty="0">
                        <a:solidFill>
                          <a:schemeClr val="tx1"/>
                        </a:solidFill>
                        <a:latin typeface="ＭＳ Ｐ明朝" pitchFamily="18" charset="-128"/>
                        <a:ea typeface="ＭＳ Ｐ明朝" pitchFamily="18"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r>
            </a:tbl>
          </a:graphicData>
        </a:graphic>
      </p:graphicFrame>
      <p:sp>
        <p:nvSpPr>
          <p:cNvPr id="5" name="テキスト ボックス 4"/>
          <p:cNvSpPr txBox="1"/>
          <p:nvPr/>
        </p:nvSpPr>
        <p:spPr>
          <a:xfrm>
            <a:off x="908720" y="344488"/>
            <a:ext cx="4968552" cy="253916"/>
          </a:xfrm>
          <a:prstGeom prst="rect">
            <a:avLst/>
          </a:prstGeom>
          <a:noFill/>
        </p:spPr>
        <p:txBody>
          <a:bodyPr wrap="square" rtlCol="0">
            <a:spAutoFit/>
          </a:bodyPr>
          <a:lstStyle/>
          <a:p>
            <a:pPr algn="ctr"/>
            <a:r>
              <a:rPr lang="ja-JP" altLang="en-US" sz="1050" b="1" dirty="0" smtClean="0">
                <a:latin typeface="ＭＳ Ｐ明朝" pitchFamily="18" charset="-128"/>
                <a:ea typeface="ＭＳ Ｐ明朝" pitchFamily="18" charset="-128"/>
              </a:rPr>
              <a:t>（プロジェクト名称（</a:t>
            </a:r>
            <a:r>
              <a:rPr lang="ja-JP" altLang="ja-JP" sz="1050" dirty="0" smtClean="0">
                <a:latin typeface="ＭＳ Ｐ明朝" pitchFamily="18" charset="-128"/>
                <a:ea typeface="ＭＳ Ｐ明朝" pitchFamily="18" charset="-128"/>
              </a:rPr>
              <a:t>「○○プロジェクト」または「○○ＣＭ業務」とし「○○工事」は不可</a:t>
            </a:r>
            <a:r>
              <a:rPr lang="ja-JP" altLang="en-US" sz="1050" b="1" dirty="0" smtClean="0">
                <a:latin typeface="ＭＳ Ｐ明朝" pitchFamily="18" charset="-128"/>
                <a:ea typeface="ＭＳ Ｐ明朝" pitchFamily="18" charset="-128"/>
              </a:rPr>
              <a:t>））</a:t>
            </a:r>
            <a:endParaRPr lang="ja-JP" altLang="en-US" sz="105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2965618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1679</TotalTime>
  <Words>2015</Words>
  <Application>Microsoft Office PowerPoint</Application>
  <PresentationFormat>A4 210 x 297 mm</PresentationFormat>
  <Paragraphs>250</Paragraphs>
  <Slides>12</Slides>
  <Notes>1</Notes>
  <HiddenSlides>0</HiddenSlides>
  <MMClips>0</MMClips>
  <ScaleCrop>false</ScaleCrop>
  <HeadingPairs>
    <vt:vector size="4" baseType="variant">
      <vt:variant>
        <vt:lpstr>テーマ</vt:lpstr>
      </vt:variant>
      <vt:variant>
        <vt:i4>2</vt:i4>
      </vt:variant>
      <vt:variant>
        <vt:lpstr>スライド タイトル</vt:lpstr>
      </vt:variant>
      <vt:variant>
        <vt:i4>12</vt:i4>
      </vt:variant>
    </vt:vector>
  </HeadingPairs>
  <TitlesOfParts>
    <vt:vector size="14" baseType="lpstr">
      <vt:lpstr>Office ​​テーマ</vt:lpstr>
      <vt:lpstr>デザインの設定</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User</cp:lastModifiedBy>
  <cp:revision>184</cp:revision>
  <cp:lastPrinted>2013-11-21T13:33:39Z</cp:lastPrinted>
  <dcterms:created xsi:type="dcterms:W3CDTF">2013-11-06T08:33:23Z</dcterms:created>
  <dcterms:modified xsi:type="dcterms:W3CDTF">2015-09-22T06:03:26Z</dcterms:modified>
</cp:coreProperties>
</file>