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handoutMasterIdLst>
    <p:handoutMasterId r:id="rId10"/>
  </p:handoutMasterIdLst>
  <p:sldIdLst>
    <p:sldId id="256" r:id="rId3"/>
    <p:sldId id="276" r:id="rId4"/>
    <p:sldId id="277" r:id="rId5"/>
    <p:sldId id="258" r:id="rId6"/>
    <p:sldId id="278" r:id="rId7"/>
    <p:sldId id="285" r:id="rId8"/>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7C7A"/>
    <a:srgbClr val="9CE8E6"/>
    <a:srgbClr val="4FFF9F"/>
    <a:srgbClr val="AFECEB"/>
    <a:srgbClr val="FFFFA7"/>
    <a:srgbClr val="FFE07D"/>
    <a:srgbClr val="FFE593"/>
    <a:srgbClr val="FF9966"/>
    <a:srgbClr val="33CCCC"/>
    <a:srgbClr val="FF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140" d="100"/>
          <a:sy n="140" d="100"/>
        </p:scale>
        <p:origin x="-600" y="1944"/>
      </p:cViewPr>
      <p:guideLst>
        <p:guide orient="horz" pos="3120"/>
        <p:guide pos="2160"/>
      </p:guideLst>
    </p:cSldViewPr>
  </p:slideViewPr>
  <p:notesTextViewPr>
    <p:cViewPr>
      <p:scale>
        <a:sx n="1" d="1"/>
        <a:sy n="1" d="1"/>
      </p:scale>
      <p:origin x="0" y="0"/>
    </p:cViewPr>
  </p:notesTextViewPr>
  <p:notesViewPr>
    <p:cSldViewPr showGuides="1">
      <p:cViewPr varScale="1">
        <p:scale>
          <a:sx n="67" d="100"/>
          <a:sy n="67" d="100"/>
        </p:scale>
        <p:origin x="-2982" y="-108"/>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6E4AEC67-8760-4A48-92C3-CC8238B59F7A}" type="datetimeFigureOut">
              <a:rPr kumimoji="1" lang="ja-JP" altLang="en-US" smtClean="0"/>
              <a:pPr/>
              <a:t>2016/9/15</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CE945007-2612-44E4-A223-EC28F2A4B95B}" type="slidenum">
              <a:rPr kumimoji="1" lang="ja-JP" altLang="en-US" smtClean="0"/>
              <a:pPr/>
              <a:t>‹#›</a:t>
            </a:fld>
            <a:endParaRPr kumimoji="1" lang="ja-JP" altLang="en-US"/>
          </a:p>
        </p:txBody>
      </p:sp>
    </p:spTree>
    <p:extLst>
      <p:ext uri="{BB962C8B-B14F-4D97-AF65-F5344CB8AC3E}">
        <p14:creationId xmlns:p14="http://schemas.microsoft.com/office/powerpoint/2010/main" val="1737218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321" tIns="45661" rIns="91321" bIns="4566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81" y="0"/>
            <a:ext cx="2918831" cy="493316"/>
          </a:xfrm>
          <a:prstGeom prst="rect">
            <a:avLst/>
          </a:prstGeom>
        </p:spPr>
        <p:txBody>
          <a:bodyPr vert="horz" lIns="91321" tIns="45661" rIns="91321" bIns="45661" rtlCol="0"/>
          <a:lstStyle>
            <a:lvl1pPr algn="r">
              <a:defRPr sz="1200"/>
            </a:lvl1pPr>
          </a:lstStyle>
          <a:p>
            <a:fld id="{693A9FAB-96B3-41F5-A849-2B1FB0BA1045}" type="datetimeFigureOut">
              <a:rPr kumimoji="1" lang="ja-JP" altLang="en-US" smtClean="0"/>
              <a:pPr/>
              <a:t>2016/9/15</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321" tIns="45661" rIns="91321" bIns="45661"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321" tIns="45661" rIns="91321" bIns="4566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321" tIns="45661" rIns="91321" bIns="4566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81" y="9371285"/>
            <a:ext cx="2918831" cy="493316"/>
          </a:xfrm>
          <a:prstGeom prst="rect">
            <a:avLst/>
          </a:prstGeom>
        </p:spPr>
        <p:txBody>
          <a:bodyPr vert="horz" lIns="91321" tIns="45661" rIns="91321" bIns="45661" rtlCol="0" anchor="b"/>
          <a:lstStyle>
            <a:lvl1pPr algn="r">
              <a:defRPr sz="1200"/>
            </a:lvl1pPr>
          </a:lstStyle>
          <a:p>
            <a:fld id="{B5EADB08-6DDF-458D-A84F-501504279390}" type="slidenum">
              <a:rPr kumimoji="1" lang="ja-JP" altLang="en-US" smtClean="0"/>
              <a:pPr/>
              <a:t>‹#›</a:t>
            </a:fld>
            <a:endParaRPr kumimoji="1" lang="ja-JP" altLang="en-US"/>
          </a:p>
        </p:txBody>
      </p:sp>
    </p:spTree>
    <p:extLst>
      <p:ext uri="{BB962C8B-B14F-4D97-AF65-F5344CB8AC3E}">
        <p14:creationId xmlns:p14="http://schemas.microsoft.com/office/powerpoint/2010/main" val="7731698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B5EADB08-6DDF-458D-A84F-501504279390}"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a:prstGeom prst="rect">
            <a:avLst/>
          </a:prstGeo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2016/9/15</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35254323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2311401"/>
            <a:ext cx="6172200" cy="6537502"/>
          </a:xfrm>
          <a:prstGeom prst="rect">
            <a:avLst/>
          </a:prstGeo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2016/9/15</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1345082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a:prstGeom prst="rect">
            <a:avLst/>
          </a:prstGeo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96700"/>
            <a:ext cx="4514850" cy="8452203"/>
          </a:xfrm>
          <a:prstGeom prst="rect">
            <a:avLst/>
          </a:prstGeo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2016/9/15</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004156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2016/9/15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2016/9/15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2016/9/15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D4FD7DC-3A47-441D-BB6F-78DCBBA7B075}" type="datetimeFigureOut">
              <a:rPr kumimoji="1" lang="ja-JP" altLang="en-US" smtClean="0"/>
              <a:pPr/>
              <a:t>2016/9/15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D4FD7DC-3A47-441D-BB6F-78DCBBA7B075}" type="datetimeFigureOut">
              <a:rPr kumimoji="1" lang="ja-JP" altLang="en-US" smtClean="0"/>
              <a:pPr/>
              <a:t>2016/9/15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BD4FD7DC-3A47-441D-BB6F-78DCBBA7B075}" type="datetimeFigureOut">
              <a:rPr kumimoji="1" lang="ja-JP" altLang="en-US" smtClean="0"/>
              <a:pPr/>
              <a:t>2016/9/15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D4FD7DC-3A47-441D-BB6F-78DCBBA7B075}" type="datetimeFigureOut">
              <a:rPr kumimoji="1" lang="ja-JP" altLang="en-US" smtClean="0"/>
              <a:pPr/>
              <a:t>2016/9/15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D4FD7DC-3A47-441D-BB6F-78DCBBA7B075}" type="datetimeFigureOut">
              <a:rPr kumimoji="1" lang="ja-JP" altLang="en-US" smtClean="0"/>
              <a:pPr/>
              <a:t>2016/9/15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42900" y="2311401"/>
            <a:ext cx="6172200" cy="6537502"/>
          </a:xfrm>
          <a:prstGeom prst="rect">
            <a:avLst/>
          </a:prstGeo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2016/9/15</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337417185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D4FD7DC-3A47-441D-BB6F-78DCBBA7B075}" type="datetimeFigureOut">
              <a:rPr kumimoji="1" lang="ja-JP" altLang="en-US" smtClean="0"/>
              <a:pPr/>
              <a:t>2016/9/15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2016/9/15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875"/>
            <a:ext cx="4476750" cy="8451850"/>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2016/9/15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a:prstGeom prst="rect">
            <a:avLst/>
          </a:prstGeo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2016/9/15</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3882611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sz="half" idx="1"/>
          </p:nvPr>
        </p:nvSpPr>
        <p:spPr>
          <a:xfrm>
            <a:off x="342900" y="2311401"/>
            <a:ext cx="3028950" cy="653750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311401"/>
            <a:ext cx="3028950" cy="653750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2016/9/15</a:t>
            </a:fld>
            <a:endParaRPr kumimoji="1" lang="ja-JP" altLang="en-US"/>
          </a:p>
        </p:txBody>
      </p:sp>
      <p:sp>
        <p:nvSpPr>
          <p:cNvPr id="6" name="フッター プレースホルダー 5"/>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372735880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2016/9/15</a:t>
            </a:fld>
            <a:endParaRPr kumimoji="1" lang="ja-JP" altLang="en-US"/>
          </a:p>
        </p:txBody>
      </p:sp>
      <p:sp>
        <p:nvSpPr>
          <p:cNvPr id="8" name="フッター プレースホルダー 7"/>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1463242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2016/9/15</a:t>
            </a:fld>
            <a:endParaRPr kumimoji="1" lang="ja-JP" altLang="en-US"/>
          </a:p>
        </p:txBody>
      </p:sp>
      <p:sp>
        <p:nvSpPr>
          <p:cNvPr id="4" name="フッター プレースホルダー 3"/>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63500718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2016/9/15</a:t>
            </a:fld>
            <a:endParaRPr kumimoji="1" lang="ja-JP" altLang="en-US"/>
          </a:p>
        </p:txBody>
      </p:sp>
      <p:sp>
        <p:nvSpPr>
          <p:cNvPr id="3" name="フッター プレースホルダー 2"/>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36137468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a:prstGeom prst="rect">
            <a:avLst/>
          </a:prstGeo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3"/>
            <a:ext cx="2256235" cy="677598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2016/9/15</a:t>
            </a:fld>
            <a:endParaRPr kumimoji="1" lang="ja-JP" altLang="en-US"/>
          </a:p>
        </p:txBody>
      </p:sp>
      <p:sp>
        <p:nvSpPr>
          <p:cNvPr id="6" name="フッター プレースホルダー 5"/>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757285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a:prstGeom prst="rect">
            <a:avLst/>
          </a:prstGeo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2016/9/15</a:t>
            </a:fld>
            <a:endParaRPr kumimoji="1" lang="ja-JP" altLang="en-US"/>
          </a:p>
        </p:txBody>
      </p:sp>
      <p:sp>
        <p:nvSpPr>
          <p:cNvPr id="6" name="フッター プレースホルダー 5"/>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895912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テキスト ボックス 9"/>
          <p:cNvSpPr txBox="1"/>
          <p:nvPr userDrawn="1"/>
        </p:nvSpPr>
        <p:spPr>
          <a:xfrm>
            <a:off x="332656" y="128464"/>
            <a:ext cx="6192688" cy="276999"/>
          </a:xfrm>
          <a:prstGeom prst="rect">
            <a:avLst/>
          </a:prstGeom>
          <a:noFill/>
        </p:spPr>
        <p:txBody>
          <a:bodyPr wrap="square" rtlCol="0">
            <a:spAutoFit/>
          </a:bodyPr>
          <a:lstStyle/>
          <a:p>
            <a:pPr algn="l"/>
            <a:r>
              <a:rPr kumimoji="1" lang="en-US" altLang="ja-JP" sz="1200" b="1" dirty="0" smtClean="0">
                <a:latin typeface="ＭＳ Ｐ明朝" pitchFamily="18" charset="-128"/>
                <a:ea typeface="ＭＳ Ｐ明朝" pitchFamily="18" charset="-128"/>
              </a:rPr>
              <a:t>【</a:t>
            </a:r>
            <a:r>
              <a:rPr kumimoji="1" lang="ja-JP" altLang="en-US" sz="1200" b="1" dirty="0" smtClean="0">
                <a:latin typeface="ＭＳ Ｐ明朝" pitchFamily="18" charset="-128"/>
                <a:ea typeface="ＭＳ Ｐ明朝" pitchFamily="18" charset="-128"/>
              </a:rPr>
              <a:t>応募書式</a:t>
            </a:r>
            <a:r>
              <a:rPr kumimoji="1" lang="en-US" altLang="ja-JP" sz="1200" b="1" dirty="0" smtClean="0">
                <a:latin typeface="ＭＳ Ｐ明朝" pitchFamily="18" charset="-128"/>
                <a:ea typeface="ＭＳ Ｐ明朝" pitchFamily="18" charset="-128"/>
              </a:rPr>
              <a:t>2017】</a:t>
            </a:r>
            <a:endParaRPr kumimoji="1" lang="ja-JP" altLang="en-US" sz="1200" b="1" dirty="0" smtClean="0">
              <a:latin typeface="ＭＳ Ｐ明朝" pitchFamily="18" charset="-128"/>
              <a:ea typeface="ＭＳ Ｐ明朝" pitchFamily="18" charset="-128"/>
            </a:endParaRPr>
          </a:p>
        </p:txBody>
      </p:sp>
      <p:sp>
        <p:nvSpPr>
          <p:cNvPr id="12" name="正方形/長方形 11"/>
          <p:cNvSpPr/>
          <p:nvPr userDrawn="1"/>
        </p:nvSpPr>
        <p:spPr>
          <a:xfrm>
            <a:off x="296652" y="9273480"/>
            <a:ext cx="5940660" cy="253916"/>
          </a:xfrm>
          <a:prstGeom prst="rect">
            <a:avLst/>
          </a:prstGeom>
        </p:spPr>
        <p:txBody>
          <a:bodyPr wrap="square">
            <a:spAutoFit/>
          </a:bodyPr>
          <a:lstStyle/>
          <a:p>
            <a:r>
              <a:rPr kumimoji="1" lang="ja-JP" altLang="ja-JP" sz="1050" kern="1200" dirty="0" smtClean="0">
                <a:solidFill>
                  <a:schemeClr val="tx1"/>
                </a:solidFill>
                <a:effectLst/>
                <a:latin typeface="ＭＳ Ｐ明朝" pitchFamily="18" charset="-128"/>
                <a:ea typeface="ＭＳ Ｐ明朝" pitchFamily="18" charset="-128"/>
                <a:cs typeface="+mn-cs"/>
              </a:rPr>
              <a:t>本文記入時の文字フォントは</a:t>
            </a:r>
            <a:r>
              <a:rPr kumimoji="1" lang="en-US" altLang="ja-JP" sz="1050" kern="1200" dirty="0" smtClean="0">
                <a:solidFill>
                  <a:schemeClr val="tx1"/>
                </a:solidFill>
                <a:effectLst/>
                <a:latin typeface="ＭＳ Ｐ明朝" pitchFamily="18" charset="-128"/>
                <a:ea typeface="ＭＳ Ｐ明朝" pitchFamily="18" charset="-128"/>
                <a:cs typeface="+mn-cs"/>
              </a:rPr>
              <a:t>MSP</a:t>
            </a:r>
            <a:r>
              <a:rPr kumimoji="1" lang="ja-JP" altLang="ja-JP" sz="1050" kern="1200" dirty="0" smtClean="0">
                <a:solidFill>
                  <a:schemeClr val="tx1"/>
                </a:solidFill>
                <a:effectLst/>
                <a:latin typeface="ＭＳ Ｐ明朝" pitchFamily="18" charset="-128"/>
                <a:ea typeface="ＭＳ Ｐ明朝" pitchFamily="18" charset="-128"/>
                <a:cs typeface="+mn-cs"/>
              </a:rPr>
              <a:t>明朝、サイズは</a:t>
            </a:r>
            <a:r>
              <a:rPr kumimoji="1" lang="en-US" altLang="ja-JP" sz="1050" kern="1200" dirty="0" smtClean="0">
                <a:solidFill>
                  <a:schemeClr val="tx1"/>
                </a:solidFill>
                <a:effectLst/>
                <a:latin typeface="ＭＳ Ｐ明朝" pitchFamily="18" charset="-128"/>
                <a:ea typeface="ＭＳ Ｐ明朝" pitchFamily="18" charset="-128"/>
                <a:cs typeface="+mn-cs"/>
              </a:rPr>
              <a:t>10.5</a:t>
            </a:r>
            <a:r>
              <a:rPr kumimoji="1" lang="ja-JP" altLang="ja-JP" sz="1050" kern="1200" dirty="0" smtClean="0">
                <a:solidFill>
                  <a:schemeClr val="tx1"/>
                </a:solidFill>
                <a:effectLst/>
                <a:latin typeface="ＭＳ Ｐ明朝" pitchFamily="18" charset="-128"/>
                <a:ea typeface="ＭＳ Ｐ明朝" pitchFamily="18" charset="-128"/>
                <a:cs typeface="+mn-cs"/>
              </a:rPr>
              <a:t>ポイント以上として下さ</a:t>
            </a:r>
            <a:r>
              <a:rPr kumimoji="1" lang="ja-JP" altLang="en-US" sz="1050" kern="1200" dirty="0" smtClean="0">
                <a:solidFill>
                  <a:schemeClr val="tx1"/>
                </a:solidFill>
                <a:effectLst/>
                <a:latin typeface="ＭＳ Ｐ明朝" pitchFamily="18" charset="-128"/>
                <a:ea typeface="ＭＳ Ｐ明朝" pitchFamily="18" charset="-128"/>
                <a:cs typeface="+mn-cs"/>
              </a:rPr>
              <a:t>い</a:t>
            </a:r>
            <a:endParaRPr lang="ja-JP" altLang="en-US" sz="1050" dirty="0">
              <a:latin typeface="ＭＳ Ｐ明朝" pitchFamily="18" charset="-128"/>
              <a:ea typeface="ＭＳ Ｐ明朝" pitchFamily="18" charset="-128"/>
            </a:endParaRPr>
          </a:p>
        </p:txBody>
      </p:sp>
      <p:pic>
        <p:nvPicPr>
          <p:cNvPr id="23553" name="Picture 1"/>
          <p:cNvPicPr>
            <a:picLocks noChangeAspect="1" noChangeArrowheads="1"/>
          </p:cNvPicPr>
          <p:nvPr userDrawn="1"/>
        </p:nvPicPr>
        <p:blipFill>
          <a:blip r:embed="rId13" cstate="print"/>
          <a:srcRect/>
          <a:stretch>
            <a:fillRect/>
          </a:stretch>
        </p:blipFill>
        <p:spPr bwMode="auto">
          <a:xfrm>
            <a:off x="5661248" y="9141395"/>
            <a:ext cx="811213" cy="492125"/>
          </a:xfrm>
          <a:prstGeom prst="rect">
            <a:avLst/>
          </a:prstGeom>
          <a:noFill/>
          <a:ln w="9525">
            <a:noFill/>
            <a:miter lim="800000"/>
            <a:headEnd/>
            <a:tailEnd/>
          </a:ln>
        </p:spPr>
      </p:pic>
    </p:spTree>
    <p:extLst>
      <p:ext uri="{BB962C8B-B14F-4D97-AF65-F5344CB8AC3E}">
        <p14:creationId xmlns:p14="http://schemas.microsoft.com/office/powerpoint/2010/main" val="2227717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875"/>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0"/>
            <a:ext cx="6172200" cy="6537325"/>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a:defRPr sz="1200">
                <a:solidFill>
                  <a:schemeClr val="tx1">
                    <a:tint val="75000"/>
                  </a:schemeClr>
                </a:solidFill>
              </a:defRPr>
            </a:lvl1pPr>
          </a:lstStyle>
          <a:p>
            <a:fld id="{BD4FD7DC-3A47-441D-BB6F-78DCBBA7B075}" type="datetimeFigureOut">
              <a:rPr kumimoji="1" lang="ja-JP" altLang="en-US" smtClean="0"/>
              <a:pPr/>
              <a:t>2016/9/15</a:t>
            </a:fld>
            <a:endParaRPr kumimoji="1" lang="ja-JP" altLang="en-US"/>
          </a:p>
        </p:txBody>
      </p:sp>
      <p:sp>
        <p:nvSpPr>
          <p:cNvPr id="5" name="フッター プレースホルダ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2100"/>
            <a:ext cx="1600200" cy="527050"/>
          </a:xfrm>
          <a:prstGeom prst="rect">
            <a:avLst/>
          </a:prstGeom>
        </p:spPr>
        <p:txBody>
          <a:bodyPr vert="horz" lIns="91440" tIns="45720" rIns="91440" bIns="45720" rtlCol="0" anchor="ctr"/>
          <a:lstStyle>
            <a:lvl1pPr algn="r">
              <a:defRPr sz="1200">
                <a:solidFill>
                  <a:schemeClr val="tx1">
                    <a:tint val="75000"/>
                  </a:schemeClr>
                </a:solidFill>
              </a:defRPr>
            </a:lvl1pPr>
          </a:lstStyle>
          <a:p>
            <a:fld id="{76B72A46-F845-45DC-AAB5-AA96E90C95D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p:cNvGraphicFramePr>
            <a:graphicFrameLocks noGrp="1"/>
          </p:cNvGraphicFramePr>
          <p:nvPr/>
        </p:nvGraphicFramePr>
        <p:xfrm>
          <a:off x="332656" y="2216696"/>
          <a:ext cx="6192688" cy="6840760"/>
        </p:xfrm>
        <a:graphic>
          <a:graphicData uri="http://schemas.openxmlformats.org/drawingml/2006/table">
            <a:tbl>
              <a:tblPr firstRow="1" bandRow="1">
                <a:tableStyleId>{5C22544A-7EE6-4342-B048-85BDC9FD1C3A}</a:tableStyleId>
              </a:tblPr>
              <a:tblGrid>
                <a:gridCol w="6192688"/>
              </a:tblGrid>
              <a:tr h="6840760">
                <a:tc>
                  <a:txBody>
                    <a:bodyPr/>
                    <a:lstStyle/>
                    <a:p>
                      <a:endParaRPr kumimoji="1" lang="ja-JP" alt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14" name="テキスト ボックス 13"/>
          <p:cNvSpPr txBox="1"/>
          <p:nvPr/>
        </p:nvSpPr>
        <p:spPr>
          <a:xfrm>
            <a:off x="441344" y="2288704"/>
            <a:ext cx="6011992" cy="1938992"/>
          </a:xfrm>
          <a:prstGeom prst="rect">
            <a:avLst/>
          </a:prstGeom>
          <a:noFill/>
        </p:spPr>
        <p:txBody>
          <a:bodyPr wrap="square" lIns="0" tIns="0" rIns="0" bIns="0" rtlCol="0">
            <a:spAutoFit/>
          </a:bodyPr>
          <a:lstStyle/>
          <a:p>
            <a:r>
              <a:rPr lang="ja-JP" altLang="ja-JP" sz="1050" dirty="0">
                <a:latin typeface="ＭＳ Ｐ明朝" pitchFamily="18" charset="-128"/>
                <a:ea typeface="ＭＳ Ｐ明朝" pitchFamily="18" charset="-128"/>
              </a:rPr>
              <a:t>＜</a:t>
            </a:r>
            <a:r>
              <a:rPr lang="ja-JP" altLang="ja-JP" sz="1050" dirty="0" smtClean="0">
                <a:latin typeface="ＭＳ Ｐ明朝" pitchFamily="18" charset="-128"/>
                <a:ea typeface="ＭＳ Ｐ明朝" pitchFamily="18" charset="-128"/>
              </a:rPr>
              <a:t>本プロジェクト</a:t>
            </a:r>
            <a:r>
              <a:rPr lang="ja-JP" altLang="en-US" sz="1050" dirty="0" smtClean="0">
                <a:latin typeface="ＭＳ Ｐ明朝" pitchFamily="18" charset="-128"/>
                <a:ea typeface="ＭＳ Ｐ明朝" pitchFamily="18" charset="-128"/>
              </a:rPr>
              <a:t>が</a:t>
            </a:r>
            <a:r>
              <a:rPr lang="ja-JP" altLang="ja-JP" sz="1050" dirty="0" smtClean="0">
                <a:latin typeface="ＭＳ Ｐ明朝" pitchFamily="18" charset="-128"/>
                <a:ea typeface="ＭＳ Ｐ明朝" pitchFamily="18" charset="-128"/>
              </a:rPr>
              <a:t>ＣＭ</a:t>
            </a:r>
            <a:r>
              <a:rPr lang="ja-JP" altLang="ja-JP" sz="1050" dirty="0">
                <a:latin typeface="ＭＳ Ｐ明朝" pitchFamily="18" charset="-128"/>
                <a:ea typeface="ＭＳ Ｐ明朝" pitchFamily="18" charset="-128"/>
              </a:rPr>
              <a:t>選奨に選定された場合には前述の応募資料に基づく開示用資料を提出し、その全ての使用等を当協会に委託すること</a:t>
            </a:r>
            <a:r>
              <a:rPr lang="ja-JP" altLang="ja-JP" sz="1050" dirty="0" smtClean="0">
                <a:latin typeface="ＭＳ Ｐ明朝" pitchFamily="18" charset="-128"/>
                <a:ea typeface="ＭＳ Ｐ明朝" pitchFamily="18" charset="-128"/>
              </a:rPr>
              <a:t>に</a:t>
            </a:r>
            <a:r>
              <a:rPr lang="ja-JP" altLang="en-US" sz="1050" dirty="0" smtClean="0">
                <a:latin typeface="ＭＳ Ｐ明朝" pitchFamily="18" charset="-128"/>
                <a:ea typeface="ＭＳ Ｐ明朝" pitchFamily="18" charset="-128"/>
              </a:rPr>
              <a:t>ついて</a:t>
            </a:r>
            <a:r>
              <a:rPr lang="ja-JP" altLang="ja-JP" sz="1050" dirty="0" smtClean="0">
                <a:latin typeface="ＭＳ Ｐ明朝" pitchFamily="18" charset="-128"/>
                <a:ea typeface="ＭＳ Ｐ明朝" pitchFamily="18" charset="-128"/>
              </a:rPr>
              <a:t>同意</a:t>
            </a:r>
            <a:r>
              <a:rPr lang="ja-JP" altLang="ja-JP" sz="1050" dirty="0" smtClean="0">
                <a:latin typeface="ＭＳ Ｐ明朝" pitchFamily="18" charset="-128"/>
                <a:ea typeface="ＭＳ Ｐ明朝" pitchFamily="18" charset="-128"/>
              </a:rPr>
              <a:t>を必要と</a:t>
            </a:r>
            <a:r>
              <a:rPr lang="ja-JP" altLang="en-US" sz="1050" dirty="0" smtClean="0">
                <a:latin typeface="ＭＳ Ｐ明朝" pitchFamily="18" charset="-128"/>
                <a:ea typeface="ＭＳ Ｐ明朝" pitchFamily="18" charset="-128"/>
              </a:rPr>
              <a:t>する</a:t>
            </a:r>
            <a:r>
              <a:rPr lang="ja-JP" altLang="ja-JP" sz="1050" dirty="0" smtClean="0">
                <a:latin typeface="ＭＳ Ｐ明朝" pitchFamily="18" charset="-128"/>
                <a:ea typeface="ＭＳ Ｐ明朝" pitchFamily="18" charset="-128"/>
              </a:rPr>
              <a:t>関係者名</a:t>
            </a:r>
            <a:r>
              <a:rPr lang="ja-JP" altLang="ja-JP" sz="1050" dirty="0">
                <a:latin typeface="ＭＳ Ｐ明朝" pitchFamily="18" charset="-128"/>
                <a:ea typeface="ＭＳ Ｐ明朝" pitchFamily="18" charset="-128"/>
              </a:rPr>
              <a:t>を全て記して、</a:t>
            </a:r>
            <a:r>
              <a:rPr lang="ja-JP" altLang="ja-JP" sz="1050" u="sng" dirty="0">
                <a:latin typeface="ＭＳ Ｐ明朝" pitchFamily="18" charset="-128"/>
                <a:ea typeface="ＭＳ Ｐ明朝" pitchFamily="18" charset="-128"/>
              </a:rPr>
              <a:t>それらの関係者から同意を得ている事を示して</a:t>
            </a:r>
            <a:r>
              <a:rPr lang="ja-JP" altLang="ja-JP" sz="1050" dirty="0">
                <a:latin typeface="ＭＳ Ｐ明朝" pitchFamily="18" charset="-128"/>
                <a:ea typeface="ＭＳ Ｐ明朝" pitchFamily="18" charset="-128"/>
              </a:rPr>
              <a:t>下さい＞</a:t>
            </a:r>
          </a:p>
          <a:p>
            <a:r>
              <a:rPr lang="ja-JP" altLang="ja-JP" sz="1050" dirty="0">
                <a:latin typeface="ＭＳ Ｐ明朝" pitchFamily="18" charset="-128"/>
                <a:ea typeface="ＭＳ Ｐ明朝" pitchFamily="18" charset="-128"/>
              </a:rPr>
              <a:t>＜なお、本プロジェクトがＣＭ選奨に選定され、</a:t>
            </a:r>
            <a:r>
              <a:rPr lang="ja-JP" altLang="ja-JP" sz="1050" dirty="0" smtClean="0">
                <a:latin typeface="ＭＳ Ｐ明朝" pitchFamily="18" charset="-128"/>
                <a:ea typeface="ＭＳ Ｐ明朝" pitchFamily="18" charset="-128"/>
              </a:rPr>
              <a:t>資料</a:t>
            </a:r>
            <a:r>
              <a:rPr lang="ja-JP" altLang="en-US" sz="1050" dirty="0" smtClean="0">
                <a:latin typeface="ＭＳ Ｐ明朝" pitchFamily="18" charset="-128"/>
                <a:ea typeface="ＭＳ Ｐ明朝" pitchFamily="18" charset="-128"/>
              </a:rPr>
              <a:t>が</a:t>
            </a:r>
            <a:r>
              <a:rPr lang="ja-JP" altLang="ja-JP" sz="1050" dirty="0" smtClean="0">
                <a:latin typeface="ＭＳ Ｐ明朝" pitchFamily="18" charset="-128"/>
                <a:ea typeface="ＭＳ Ｐ明朝" pitchFamily="18" charset="-128"/>
              </a:rPr>
              <a:t>開示</a:t>
            </a:r>
            <a:r>
              <a:rPr lang="ja-JP" altLang="ja-JP" sz="1050" dirty="0">
                <a:latin typeface="ＭＳ Ｐ明朝" pitchFamily="18" charset="-128"/>
                <a:ea typeface="ＭＳ Ｐ明朝" pitchFamily="18" charset="-128"/>
              </a:rPr>
              <a:t>された際に何らかの苦情が発生した時は、応募者が自らの負担と責任においてこれを処理するものとします＞</a:t>
            </a:r>
          </a:p>
          <a:p>
            <a:r>
              <a:rPr lang="en-US" altLang="ja-JP" sz="1050" dirty="0">
                <a:latin typeface="ＭＳ Ｐ明朝" pitchFamily="18" charset="-128"/>
                <a:ea typeface="ＭＳ Ｐ明朝" pitchFamily="18" charset="-128"/>
              </a:rPr>
              <a:t> </a:t>
            </a:r>
            <a:endParaRPr lang="ja-JP" altLang="ja-JP" sz="1050" dirty="0">
              <a:latin typeface="ＭＳ Ｐ明朝" pitchFamily="18" charset="-128"/>
              <a:ea typeface="ＭＳ Ｐ明朝" pitchFamily="18" charset="-128"/>
            </a:endParaRPr>
          </a:p>
          <a:p>
            <a:r>
              <a:rPr lang="ja-JP" altLang="ja-JP" sz="1050" dirty="0">
                <a:latin typeface="ＭＳ Ｐ明朝" pitchFamily="18" charset="-128"/>
                <a:ea typeface="ＭＳ Ｐ明朝" pitchFamily="18" charset="-128"/>
              </a:rPr>
              <a:t>関係者の例</a:t>
            </a:r>
          </a:p>
          <a:p>
            <a:r>
              <a:rPr lang="ja-JP" altLang="en-US" sz="1050" dirty="0" smtClean="0">
                <a:latin typeface="ＭＳ Ｐ明朝" pitchFamily="18" charset="-128"/>
                <a:ea typeface="ＭＳ Ｐ明朝" pitchFamily="18" charset="-128"/>
              </a:rPr>
              <a:t>　・　</a:t>
            </a:r>
            <a:r>
              <a:rPr lang="ja-JP" altLang="ja-JP" sz="1050" dirty="0" smtClean="0">
                <a:latin typeface="ＭＳ Ｐ明朝" pitchFamily="18" charset="-128"/>
                <a:ea typeface="ＭＳ Ｐ明朝" pitchFamily="18" charset="-128"/>
              </a:rPr>
              <a:t>ＣＭ</a:t>
            </a:r>
            <a:r>
              <a:rPr lang="ja-JP" altLang="ja-JP" sz="1050" dirty="0">
                <a:latin typeface="ＭＳ Ｐ明朝" pitchFamily="18" charset="-128"/>
                <a:ea typeface="ＭＳ Ｐ明朝" pitchFamily="18" charset="-128"/>
              </a:rPr>
              <a:t>業務の委託者（建築主）</a:t>
            </a:r>
          </a:p>
          <a:p>
            <a:r>
              <a:rPr lang="ja-JP" altLang="en-US" sz="1050" dirty="0" smtClean="0">
                <a:latin typeface="ＭＳ Ｐ明朝" pitchFamily="18" charset="-128"/>
                <a:ea typeface="ＭＳ Ｐ明朝" pitchFamily="18" charset="-128"/>
              </a:rPr>
              <a:t>　・　</a:t>
            </a:r>
            <a:r>
              <a:rPr lang="ja-JP" altLang="ja-JP" sz="1050" dirty="0" smtClean="0">
                <a:latin typeface="ＭＳ Ｐ明朝" pitchFamily="18" charset="-128"/>
                <a:ea typeface="ＭＳ Ｐ明朝" pitchFamily="18" charset="-128"/>
              </a:rPr>
              <a:t>委託者</a:t>
            </a:r>
            <a:r>
              <a:rPr lang="ja-JP" altLang="ja-JP" sz="1050" dirty="0">
                <a:latin typeface="ＭＳ Ｐ明朝" pitchFamily="18" charset="-128"/>
                <a:ea typeface="ＭＳ Ｐ明朝" pitchFamily="18" charset="-128"/>
              </a:rPr>
              <a:t>（建築主）の他に、本プロジェクトの目的物の所有権を有する者</a:t>
            </a:r>
          </a:p>
          <a:p>
            <a:r>
              <a:rPr lang="ja-JP" altLang="en-US" sz="1050" dirty="0" smtClean="0">
                <a:latin typeface="ＭＳ Ｐ明朝" pitchFamily="18" charset="-128"/>
                <a:ea typeface="ＭＳ Ｐ明朝" pitchFamily="18" charset="-128"/>
              </a:rPr>
              <a:t>　・　</a:t>
            </a:r>
            <a:r>
              <a:rPr lang="ja-JP" altLang="ja-JP" sz="1050" dirty="0" smtClean="0">
                <a:latin typeface="ＭＳ Ｐ明朝" pitchFamily="18" charset="-128"/>
                <a:ea typeface="ＭＳ Ｐ明朝" pitchFamily="18" charset="-128"/>
              </a:rPr>
              <a:t>その他</a:t>
            </a:r>
            <a:r>
              <a:rPr lang="ja-JP" altLang="ja-JP" sz="1050" dirty="0">
                <a:latin typeface="ＭＳ Ｐ明朝" pitchFamily="18" charset="-128"/>
                <a:ea typeface="ＭＳ Ｐ明朝" pitchFamily="18" charset="-128"/>
              </a:rPr>
              <a:t>、上記に限らず応募資料の開示等に関して利害関係を有する者</a:t>
            </a:r>
          </a:p>
          <a:p>
            <a:r>
              <a:rPr lang="ja-JP" altLang="ja-JP" sz="1050" dirty="0">
                <a:latin typeface="ＭＳ Ｐ明朝" pitchFamily="18" charset="-128"/>
                <a:ea typeface="ＭＳ Ｐ明朝" pitchFamily="18" charset="-128"/>
              </a:rPr>
              <a:t>以下のフォームを必要に応じてコピーして記入してください。</a:t>
            </a:r>
          </a:p>
          <a:p>
            <a:endParaRPr kumimoji="1" lang="ja-JP" altLang="en-US" sz="1050" dirty="0">
              <a:latin typeface="ＭＳ Ｐ明朝" pitchFamily="18" charset="-128"/>
              <a:ea typeface="ＭＳ Ｐ明朝" pitchFamily="18"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751315069"/>
              </p:ext>
            </p:extLst>
          </p:nvPr>
        </p:nvGraphicFramePr>
        <p:xfrm>
          <a:off x="404664" y="4479141"/>
          <a:ext cx="6064250" cy="957884"/>
        </p:xfrm>
        <a:graphic>
          <a:graphicData uri="http://schemas.openxmlformats.org/drawingml/2006/table">
            <a:tbl>
              <a:tblPr firstRow="1" firstCol="1" bandRow="1" bandCol="1"/>
              <a:tblGrid>
                <a:gridCol w="1818640"/>
                <a:gridCol w="4245610"/>
              </a:tblGrid>
              <a:tr h="239471">
                <a:tc>
                  <a:txBody>
                    <a:bodyPr/>
                    <a:lstStyle/>
                    <a:p>
                      <a:pPr algn="l">
                        <a:spcAft>
                          <a:spcPts val="0"/>
                        </a:spcAft>
                      </a:pPr>
                      <a:r>
                        <a:rPr lang="ja-JP" sz="1050" kern="100" dirty="0">
                          <a:effectLst/>
                          <a:latin typeface="Century"/>
                          <a:ea typeface="ＭＳ Ｐ明朝"/>
                          <a:cs typeface="Times New Roman"/>
                        </a:rPr>
                        <a:t>関係者名（担当者名）</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71">
                <a:tc>
                  <a:txBody>
                    <a:bodyPr/>
                    <a:lstStyle/>
                    <a:p>
                      <a:pPr algn="l">
                        <a:spcAft>
                          <a:spcPts val="0"/>
                        </a:spcAft>
                      </a:pPr>
                      <a:r>
                        <a:rPr lang="ja-JP" sz="1050" kern="100">
                          <a:effectLst/>
                          <a:latin typeface="Century"/>
                          <a:ea typeface="ＭＳ Ｐ明朝"/>
                          <a:cs typeface="Times New Roman"/>
                        </a:rPr>
                        <a:t>プロジェクトとの関係</a:t>
                      </a:r>
                      <a:endParaRPr lang="ja-JP" sz="1050" kern="10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71">
                <a:tc>
                  <a:txBody>
                    <a:bodyPr/>
                    <a:lstStyle/>
                    <a:p>
                      <a:pPr algn="l">
                        <a:spcAft>
                          <a:spcPts val="0"/>
                        </a:spcAft>
                      </a:pPr>
                      <a:r>
                        <a:rPr lang="ja-JP" sz="1050" kern="100">
                          <a:effectLst/>
                          <a:latin typeface="Century"/>
                          <a:ea typeface="ＭＳ Ｐ明朝"/>
                          <a:cs typeface="Times New Roman"/>
                        </a:rPr>
                        <a:t>同意を確認した日</a:t>
                      </a:r>
                      <a:endParaRPr lang="ja-JP" sz="1050" kern="10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71">
                <a:tc>
                  <a:txBody>
                    <a:bodyPr/>
                    <a:lstStyle/>
                    <a:p>
                      <a:pPr algn="l">
                        <a:spcAft>
                          <a:spcPts val="0"/>
                        </a:spcAft>
                      </a:pPr>
                      <a:r>
                        <a:rPr lang="ja-JP" sz="1050" kern="100" dirty="0">
                          <a:effectLst/>
                          <a:latin typeface="Century"/>
                          <a:ea typeface="ＭＳ Ｐ明朝"/>
                          <a:cs typeface="Times New Roman"/>
                        </a:rPr>
                        <a:t>同意を確認した方法</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altLang="en-US" sz="1050" kern="100" dirty="0">
                          <a:effectLst/>
                          <a:latin typeface="Century"/>
                          <a:ea typeface="ＭＳ Ｐ明朝"/>
                          <a:cs typeface="Times New Roman"/>
                        </a:rPr>
                        <a:t>□</a:t>
                      </a:r>
                      <a:r>
                        <a:rPr lang="ja-JP" sz="1050" kern="100" dirty="0" smtClean="0">
                          <a:effectLst/>
                          <a:latin typeface="Century"/>
                          <a:ea typeface="ＭＳ Ｐ明朝"/>
                          <a:cs typeface="Times New Roman"/>
                        </a:rPr>
                        <a:t> </a:t>
                      </a:r>
                      <a:r>
                        <a:rPr lang="ja-JP" sz="1050" kern="100" dirty="0">
                          <a:effectLst/>
                          <a:latin typeface="Century"/>
                          <a:ea typeface="ＭＳ Ｐ明朝"/>
                          <a:cs typeface="Times New Roman"/>
                        </a:rPr>
                        <a:t>文書　　</a:t>
                      </a:r>
                      <a:r>
                        <a:rPr lang="ja-JP" altLang="en-US" sz="1050" kern="100" dirty="0" smtClean="0">
                          <a:effectLst/>
                          <a:latin typeface="Century"/>
                          <a:ea typeface="ＭＳ Ｐ明朝"/>
                          <a:cs typeface="Times New Roman"/>
                        </a:rPr>
                        <a:t>□</a:t>
                      </a:r>
                      <a:r>
                        <a:rPr lang="ja-JP" sz="1050" kern="100" dirty="0" smtClean="0">
                          <a:effectLst/>
                          <a:latin typeface="Century"/>
                          <a:ea typeface="ＭＳ Ｐ明朝"/>
                          <a:cs typeface="Times New Roman"/>
                        </a:rPr>
                        <a:t> </a:t>
                      </a:r>
                      <a:r>
                        <a:rPr lang="ja-JP" sz="1050" kern="100" dirty="0">
                          <a:effectLst/>
                          <a:latin typeface="Century"/>
                          <a:ea typeface="ＭＳ Ｐ明朝"/>
                          <a:cs typeface="Times New Roman"/>
                        </a:rPr>
                        <a:t>口頭　　</a:t>
                      </a:r>
                      <a:r>
                        <a:rPr lang="ja-JP" altLang="en-US" sz="1050" kern="100" dirty="0" smtClean="0">
                          <a:effectLst/>
                          <a:latin typeface="Century"/>
                          <a:ea typeface="ＭＳ Ｐ明朝"/>
                          <a:cs typeface="Times New Roman"/>
                        </a:rPr>
                        <a:t>□</a:t>
                      </a:r>
                      <a:r>
                        <a:rPr lang="ja-JP" sz="1050" kern="100" dirty="0" smtClean="0">
                          <a:effectLst/>
                          <a:latin typeface="Century"/>
                          <a:ea typeface="ＭＳ Ｐ明朝"/>
                          <a:cs typeface="Times New Roman"/>
                        </a:rPr>
                        <a:t> </a:t>
                      </a:r>
                      <a:r>
                        <a:rPr lang="ja-JP" sz="1050" kern="100" dirty="0">
                          <a:effectLst/>
                          <a:latin typeface="Century"/>
                          <a:ea typeface="ＭＳ Ｐ明朝"/>
                          <a:cs typeface="Times New Roman"/>
                        </a:rPr>
                        <a:t>その他</a:t>
                      </a:r>
                      <a:r>
                        <a:rPr lang="ja-JP" sz="1050" kern="100" dirty="0" smtClean="0">
                          <a:effectLst/>
                          <a:latin typeface="Century"/>
                          <a:ea typeface="ＭＳ Ｐ明朝"/>
                          <a:cs typeface="Times New Roman"/>
                        </a:rPr>
                        <a:t>（</a:t>
                      </a:r>
                      <a:r>
                        <a:rPr lang="ja-JP" altLang="en-US" sz="1050" kern="100" dirty="0" smtClean="0">
                          <a:effectLst/>
                          <a:latin typeface="Century"/>
                          <a:ea typeface="ＭＳ Ｐ明朝"/>
                          <a:cs typeface="Times New Roman"/>
                        </a:rPr>
                        <a:t>　　　　</a:t>
                      </a:r>
                      <a:r>
                        <a:rPr lang="ja-JP" sz="1050" kern="100" dirty="0" smtClean="0">
                          <a:effectLst/>
                          <a:latin typeface="Century"/>
                          <a:ea typeface="ＭＳ Ｐ明朝"/>
                          <a:cs typeface="Times New Roman"/>
                        </a:rPr>
                        <a:t>）</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7" name="Rectangle 2"/>
          <p:cNvSpPr>
            <a:spLocks noChangeArrowheads="1"/>
          </p:cNvSpPr>
          <p:nvPr/>
        </p:nvSpPr>
        <p:spPr bwMode="auto">
          <a:xfrm>
            <a:off x="318572" y="4232920"/>
            <a:ext cx="145424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関係者が団体の場合</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endPar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p:txBody>
      </p:sp>
      <p:sp>
        <p:nvSpPr>
          <p:cNvPr id="18" name="Rectangle 2"/>
          <p:cNvSpPr>
            <a:spLocks noChangeArrowheads="1"/>
          </p:cNvSpPr>
          <p:nvPr/>
        </p:nvSpPr>
        <p:spPr bwMode="auto">
          <a:xfrm>
            <a:off x="332656" y="5658566"/>
            <a:ext cx="145424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関係者が個人の場合</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endParaRPr kumimoji="1" lang="ja-JP" altLang="ja-JP" sz="6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723979168"/>
              </p:ext>
            </p:extLst>
          </p:nvPr>
        </p:nvGraphicFramePr>
        <p:xfrm>
          <a:off x="409266" y="5897521"/>
          <a:ext cx="6064250" cy="957884"/>
        </p:xfrm>
        <a:graphic>
          <a:graphicData uri="http://schemas.openxmlformats.org/drawingml/2006/table">
            <a:tbl>
              <a:tblPr firstRow="1" firstCol="1" bandRow="1" bandCol="1"/>
              <a:tblGrid>
                <a:gridCol w="1818640"/>
                <a:gridCol w="4245610"/>
              </a:tblGrid>
              <a:tr h="239471">
                <a:tc>
                  <a:txBody>
                    <a:bodyPr/>
                    <a:lstStyle/>
                    <a:p>
                      <a:pPr algn="l">
                        <a:spcAft>
                          <a:spcPts val="0"/>
                        </a:spcAft>
                      </a:pPr>
                      <a:r>
                        <a:rPr lang="ja-JP" sz="1050" kern="100" dirty="0" smtClean="0">
                          <a:effectLst/>
                          <a:latin typeface="Century"/>
                          <a:ea typeface="ＭＳ Ｐ明朝"/>
                          <a:cs typeface="Times New Roman"/>
                        </a:rPr>
                        <a:t>関係者名</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71">
                <a:tc>
                  <a:txBody>
                    <a:bodyPr/>
                    <a:lstStyle/>
                    <a:p>
                      <a:pPr algn="l">
                        <a:spcAft>
                          <a:spcPts val="0"/>
                        </a:spcAft>
                      </a:pPr>
                      <a:r>
                        <a:rPr lang="ja-JP" sz="1050" kern="100" dirty="0">
                          <a:effectLst/>
                          <a:latin typeface="Century"/>
                          <a:ea typeface="ＭＳ Ｐ明朝"/>
                          <a:cs typeface="Times New Roman"/>
                        </a:rPr>
                        <a:t>プロジェクトとの関係</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71">
                <a:tc>
                  <a:txBody>
                    <a:bodyPr/>
                    <a:lstStyle/>
                    <a:p>
                      <a:pPr algn="l">
                        <a:spcAft>
                          <a:spcPts val="0"/>
                        </a:spcAft>
                      </a:pPr>
                      <a:r>
                        <a:rPr lang="ja-JP" sz="1050" kern="100" dirty="0">
                          <a:effectLst/>
                          <a:latin typeface="Century"/>
                          <a:ea typeface="ＭＳ Ｐ明朝"/>
                          <a:cs typeface="Times New Roman"/>
                        </a:rPr>
                        <a:t>同意を確認した日</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71">
                <a:tc>
                  <a:txBody>
                    <a:bodyPr/>
                    <a:lstStyle/>
                    <a:p>
                      <a:pPr algn="l">
                        <a:spcAft>
                          <a:spcPts val="0"/>
                        </a:spcAft>
                      </a:pPr>
                      <a:r>
                        <a:rPr lang="ja-JP" sz="1050" kern="100" dirty="0">
                          <a:effectLst/>
                          <a:latin typeface="Century"/>
                          <a:ea typeface="ＭＳ Ｐ明朝"/>
                          <a:cs typeface="Times New Roman"/>
                        </a:rPr>
                        <a:t>同意を確認した方法</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100" dirty="0">
                          <a:effectLst/>
                          <a:latin typeface="Century"/>
                          <a:ea typeface="ＭＳ Ｐ明朝"/>
                          <a:cs typeface="Times New Roman"/>
                        </a:rPr>
                        <a:t>□ 文書　　□ 口頭　　□ その他</a:t>
                      </a:r>
                      <a:r>
                        <a:rPr lang="ja-JP" sz="1050" kern="100" dirty="0" smtClean="0">
                          <a:effectLst/>
                          <a:latin typeface="Century"/>
                          <a:ea typeface="ＭＳ Ｐ明朝"/>
                          <a:cs typeface="Times New Roman"/>
                        </a:rPr>
                        <a:t>（</a:t>
                      </a:r>
                      <a:r>
                        <a:rPr kumimoji="1" lang="ja-JP" altLang="ja-JP" sz="1050" kern="1200" dirty="0" smtClean="0">
                          <a:solidFill>
                            <a:schemeClr val="tx1"/>
                          </a:solidFill>
                          <a:effectLst/>
                          <a:latin typeface="ＭＳ Ｐ明朝" pitchFamily="18" charset="-128"/>
                          <a:ea typeface="ＭＳ Ｐ明朝" pitchFamily="18" charset="-128"/>
                          <a:cs typeface="+mn-cs"/>
                        </a:rPr>
                        <a:t>示した文書に対して、口頭で同意</a:t>
                      </a:r>
                      <a:r>
                        <a:rPr lang="ja-JP" sz="1050" kern="100" dirty="0" smtClean="0">
                          <a:effectLst/>
                          <a:latin typeface="Century"/>
                          <a:ea typeface="ＭＳ Ｐ明朝"/>
                          <a:cs typeface="Times New Roman"/>
                        </a:rPr>
                        <a:t>）</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 name="Rectangle 1"/>
          <p:cNvSpPr>
            <a:spLocks noChangeArrowheads="1"/>
          </p:cNvSpPr>
          <p:nvPr/>
        </p:nvSpPr>
        <p:spPr bwMode="auto">
          <a:xfrm>
            <a:off x="124508" y="1928664"/>
            <a:ext cx="3365024"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lang="ja-JP" altLang="en-US" sz="1050" dirty="0" smtClean="0"/>
              <a:t>書式１　</a:t>
            </a:r>
            <a:r>
              <a:rPr lang="ja-JP" altLang="ja-JP" sz="1050" dirty="0" smtClean="0"/>
              <a:t>非開示情報　１ </a:t>
            </a:r>
            <a:r>
              <a:rPr lang="ja-JP" altLang="ja-JP" sz="1050" dirty="0" smtClean="0">
                <a:latin typeface="ＭＳ Ｐ明朝" pitchFamily="18" charset="-128"/>
                <a:ea typeface="ＭＳ Ｐ明朝" pitchFamily="18" charset="-128"/>
              </a:rPr>
              <a:t>【</a:t>
            </a:r>
            <a:r>
              <a:rPr lang="ja-JP" altLang="ja-JP" sz="1050" dirty="0">
                <a:latin typeface="ＭＳ Ｐ明朝" pitchFamily="18" charset="-128"/>
                <a:ea typeface="ＭＳ Ｐ明朝" pitchFamily="18" charset="-128"/>
              </a:rPr>
              <a:t>関係者の同意に関する確認</a:t>
            </a:r>
            <a:r>
              <a:rPr lang="ja-JP" altLang="ja-JP" sz="1050" dirty="0" smtClean="0">
                <a:latin typeface="ＭＳ Ｐ明朝" pitchFamily="18" charset="-128"/>
                <a:ea typeface="ＭＳ Ｐ明朝" pitchFamily="18" charset="-128"/>
              </a:rPr>
              <a:t>】</a:t>
            </a:r>
            <a:endPar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graphicFrame>
        <p:nvGraphicFramePr>
          <p:cNvPr id="9" name="表 8"/>
          <p:cNvGraphicFramePr>
            <a:graphicFrameLocks noGrp="1"/>
          </p:cNvGraphicFramePr>
          <p:nvPr/>
        </p:nvGraphicFramePr>
        <p:xfrm>
          <a:off x="332656" y="986840"/>
          <a:ext cx="6192688" cy="437768"/>
        </p:xfrm>
        <a:graphic>
          <a:graphicData uri="http://schemas.openxmlformats.org/drawingml/2006/table">
            <a:tbl>
              <a:tblPr/>
              <a:tblGrid>
                <a:gridCol w="6192688"/>
              </a:tblGrid>
              <a:tr h="4377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50" kern="1200" dirty="0" smtClean="0">
                          <a:solidFill>
                            <a:schemeClr val="tx1"/>
                          </a:solidFill>
                          <a:latin typeface="ＭＳ Ｐ明朝" pitchFamily="18" charset="-128"/>
                          <a:ea typeface="ＭＳ Ｐ明朝" pitchFamily="18" charset="-128"/>
                          <a:cs typeface="+mn-cs"/>
                        </a:rPr>
                        <a:t>書式１、２、３は各１ページです。書式４は２ページ以内とします。書式５は６ページ以内としますが、テーマ１、２、３についての記述量の配分は自由とします。応募書類の総ページ数は１１ページを限度とします。</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24" name="テキスト ボックス 23"/>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p14="http://schemas.microsoft.com/office/powerpoint/2010/main" val="17754554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562689"/>
            <a:ext cx="6858000" cy="84947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3333361376"/>
              </p:ext>
            </p:extLst>
          </p:nvPr>
        </p:nvGraphicFramePr>
        <p:xfrm>
          <a:off x="332656" y="808919"/>
          <a:ext cx="6192687" cy="2451867"/>
        </p:xfrm>
        <a:graphic>
          <a:graphicData uri="http://schemas.openxmlformats.org/drawingml/2006/table">
            <a:tbl>
              <a:tblPr firstRow="1" firstCol="1" bandRow="1" bandCol="1"/>
              <a:tblGrid>
                <a:gridCol w="1008112"/>
                <a:gridCol w="1944216"/>
                <a:gridCol w="3240359"/>
              </a:tblGrid>
              <a:tr h="222897">
                <a:tc rowSpan="4">
                  <a:txBody>
                    <a:bodyPr/>
                    <a:lstStyle/>
                    <a:p>
                      <a:pPr algn="l">
                        <a:spcAft>
                          <a:spcPts val="0"/>
                        </a:spcAft>
                      </a:pPr>
                      <a:r>
                        <a:rPr lang="ja-JP" sz="1000" kern="0" dirty="0">
                          <a:effectLst/>
                          <a:latin typeface="Century"/>
                          <a:ea typeface="ＭＳ Ｐ明朝"/>
                          <a:cs typeface="ＭＳ Ｐゴシック"/>
                        </a:rPr>
                        <a:t>ＣＭ業務委託者に関する情報</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00" kern="0" dirty="0">
                          <a:effectLst/>
                          <a:latin typeface="Century"/>
                          <a:ea typeface="ＭＳ Ｐ明朝"/>
                          <a:cs typeface="ＭＳ Ｐゴシック"/>
                        </a:rPr>
                        <a:t>担当者名</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0" dirty="0">
                          <a:effectLst/>
                          <a:latin typeface="ＭＳ Ｐ明朝" pitchFamily="18" charset="-128"/>
                          <a:ea typeface="ＭＳ Ｐ明朝" pitchFamily="18" charset="-128"/>
                          <a:cs typeface="ＭＳ Ｐゴシック"/>
                        </a:rPr>
                        <a:t> </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担当者の連絡先　住所</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0" dirty="0">
                          <a:effectLst/>
                          <a:latin typeface="ＭＳ Ｐ明朝" pitchFamily="18" charset="-128"/>
                          <a:ea typeface="ＭＳ Ｐ明朝" pitchFamily="18" charset="-128"/>
                          <a:cs typeface="ＭＳ Ｐゴシック"/>
                        </a:rPr>
                        <a:t> </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担当者の連絡先　電話</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担当者の連絡先　</a:t>
                      </a:r>
                      <a:r>
                        <a:rPr lang="en-US" sz="1000" kern="0" dirty="0">
                          <a:effectLst/>
                          <a:latin typeface="Century"/>
                          <a:ea typeface="ＭＳ Ｐ明朝"/>
                          <a:cs typeface="ＭＳ Ｐゴシック"/>
                        </a:rPr>
                        <a:t>e-mail</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rowSpan="7">
                  <a:txBody>
                    <a:bodyPr/>
                    <a:lstStyle/>
                    <a:p>
                      <a:pPr algn="l">
                        <a:spcAft>
                          <a:spcPts val="0"/>
                        </a:spcAft>
                      </a:pPr>
                      <a:r>
                        <a:rPr lang="ja-JP" sz="1000" kern="0" dirty="0">
                          <a:effectLst/>
                          <a:latin typeface="Century"/>
                          <a:ea typeface="ＭＳ Ｐ明朝"/>
                          <a:cs typeface="ＭＳ Ｐゴシック"/>
                        </a:rPr>
                        <a:t>応募者に</a:t>
                      </a:r>
                      <a:endParaRPr lang="ja-JP" sz="1000" kern="100" dirty="0">
                        <a:effectLst/>
                        <a:latin typeface="Century"/>
                        <a:ea typeface="ＭＳ 明朝"/>
                        <a:cs typeface="Times New Roman"/>
                      </a:endParaRPr>
                    </a:p>
                    <a:p>
                      <a:pPr algn="l">
                        <a:spcAft>
                          <a:spcPts val="0"/>
                        </a:spcAft>
                      </a:pPr>
                      <a:r>
                        <a:rPr lang="ja-JP" sz="1000" kern="0" dirty="0">
                          <a:effectLst/>
                          <a:latin typeface="Century"/>
                          <a:ea typeface="ＭＳ Ｐ明朝"/>
                          <a:cs typeface="ＭＳ Ｐゴシック"/>
                        </a:rPr>
                        <a:t>関する情報</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00" kern="0" dirty="0">
                          <a:effectLst/>
                          <a:latin typeface="Century"/>
                          <a:ea typeface="ＭＳ Ｐ明朝"/>
                          <a:cs typeface="ＭＳ Ｐゴシック"/>
                        </a:rPr>
                        <a:t>担当者名</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担当者の連絡先　住所</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担当者の連絡先　電話</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0" dirty="0">
                          <a:effectLst/>
                          <a:latin typeface="ＭＳ Ｐ明朝" pitchFamily="18" charset="-128"/>
                          <a:ea typeface="ＭＳ Ｐ明朝" pitchFamily="18" charset="-128"/>
                          <a:cs typeface="ＭＳ Ｐゴシック"/>
                        </a:rPr>
                        <a:t> </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担当者の連絡先　</a:t>
                      </a:r>
                      <a:r>
                        <a:rPr lang="en-US" sz="1000" kern="0" dirty="0">
                          <a:effectLst/>
                          <a:latin typeface="Century"/>
                          <a:ea typeface="ＭＳ Ｐ明朝"/>
                          <a:cs typeface="ＭＳ Ｐゴシック"/>
                        </a:rPr>
                        <a:t>e-mail</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a:effectLst/>
                          <a:latin typeface="Century"/>
                          <a:ea typeface="ＭＳ Ｐ明朝"/>
                          <a:cs typeface="ＭＳ Ｐゴシック"/>
                        </a:rPr>
                        <a:t>担当者不在の場合の代理者名</a:t>
                      </a:r>
                      <a:endParaRPr lang="ja-JP" sz="1000" kern="10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代理者の連絡先　電話</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代理者の連絡先　</a:t>
                      </a:r>
                      <a:r>
                        <a:rPr lang="en-US" sz="1000" kern="0" dirty="0">
                          <a:effectLst/>
                          <a:latin typeface="Century"/>
                          <a:ea typeface="ＭＳ Ｐ明朝"/>
                          <a:cs typeface="ＭＳ Ｐゴシック"/>
                        </a:rPr>
                        <a:t>e-mail</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124508" y="558842"/>
            <a:ext cx="2970685"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lang="ja-JP" altLang="en-US" sz="1050" dirty="0" smtClean="0"/>
              <a:t>書式２　</a:t>
            </a:r>
            <a:r>
              <a:rPr lang="ja-JP" altLang="ja-JP" sz="1050" dirty="0" smtClean="0"/>
              <a:t>非開示情報　２ </a:t>
            </a:r>
            <a:r>
              <a:rPr kumimoji="1" lang="ja-JP" alt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r>
              <a:rPr lang="ja-JP" altLang="ja-JP" sz="1050" dirty="0" smtClean="0"/>
              <a:t>担当者に関する情報</a:t>
            </a:r>
            <a:r>
              <a:rPr kumimoji="1" lang="ja-JP" alt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endParaRPr kumimoji="1" lang="ja-JP" sz="105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 name="Rectangle 1"/>
          <p:cNvSpPr>
            <a:spLocks noChangeArrowheads="1"/>
          </p:cNvSpPr>
          <p:nvPr/>
        </p:nvSpPr>
        <p:spPr bwMode="auto">
          <a:xfrm>
            <a:off x="124508" y="9057456"/>
            <a:ext cx="352051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0" fontAlgn="base" latinLnBrk="0" hangingPunct="0">
              <a:lnSpc>
                <a:spcPct val="100000"/>
              </a:lnSpc>
              <a:spcBef>
                <a:spcPct val="0"/>
              </a:spcBef>
              <a:spcAft>
                <a:spcPct val="0"/>
              </a:spcAft>
              <a:buClrTx/>
              <a:buSzTx/>
              <a:buFontTx/>
              <a:buNone/>
              <a:tabLst/>
            </a:pP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a:t>
            </a: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）該当項目の</a:t>
            </a: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チェックボックス（□）を塗りつぶして下さい。</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217" name="Rectangle 1"/>
          <p:cNvSpPr>
            <a:spLocks noChangeArrowheads="1"/>
          </p:cNvSpPr>
          <p:nvPr/>
        </p:nvSpPr>
        <p:spPr bwMode="auto">
          <a:xfrm>
            <a:off x="332656" y="3440832"/>
            <a:ext cx="3717032"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応募者が</a:t>
            </a:r>
            <a:r>
              <a:rPr kumimoji="1" lang="ja-JP" sz="1000" b="0" i="0" u="none" strike="noStrike" cap="none" normalizeH="0" baseline="0" dirty="0" smtClean="0">
                <a:ln>
                  <a:noFill/>
                </a:ln>
                <a:effectLst/>
                <a:latin typeface="ＭＳ Ｐ明朝" pitchFamily="18" charset="-128"/>
                <a:ea typeface="ＭＳ Ｐ明朝" pitchFamily="18" charset="-128"/>
                <a:cs typeface="Times New Roman" pitchFamily="18" charset="0"/>
              </a:rPr>
              <a:t>ＣＰＤ申請を希望する場合は下記に記載してください</a:t>
            </a:r>
            <a:endParaRPr kumimoji="1" lang="ja-JP" sz="600" b="0" i="0" u="none" strike="noStrike" cap="none" normalizeH="0" baseline="0" dirty="0" smtClean="0">
              <a:ln>
                <a:noFill/>
              </a:ln>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1000" b="0" i="0" u="none" strike="noStrike" cap="none" normalizeH="0" baseline="0" dirty="0" smtClean="0">
                <a:ln>
                  <a:noFill/>
                </a:ln>
                <a:effectLst/>
                <a:latin typeface="ＭＳ Ｐ明朝" pitchFamily="18" charset="-128"/>
                <a:ea typeface="ＭＳ Ｐ明朝" pitchFamily="18" charset="-128"/>
                <a:cs typeface="Times New Roman" pitchFamily="18" charset="0"/>
              </a:rPr>
              <a:t>なお、申請者の数は応募一件につき３名以内とします</a:t>
            </a:r>
            <a:endParaRPr kumimoji="1" lang="ja-JP" sz="1800" b="0" i="0" u="none" strike="noStrike" cap="none" normalizeH="0" baseline="0" dirty="0" smtClean="0">
              <a:ln>
                <a:noFill/>
              </a:ln>
              <a:effectLst/>
              <a:latin typeface="Arial" pitchFamily="34" charset="0"/>
              <a:ea typeface="ＭＳ Ｐゴシック" pitchFamily="50" charset="-128"/>
              <a:cs typeface="ＭＳ Ｐゴシック"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735311708"/>
              </p:ext>
            </p:extLst>
          </p:nvPr>
        </p:nvGraphicFramePr>
        <p:xfrm>
          <a:off x="332656" y="3872881"/>
          <a:ext cx="6192687" cy="5112568"/>
        </p:xfrm>
        <a:graphic>
          <a:graphicData uri="http://schemas.openxmlformats.org/drawingml/2006/table">
            <a:tbl>
              <a:tblPr/>
              <a:tblGrid>
                <a:gridCol w="792088"/>
                <a:gridCol w="864096"/>
                <a:gridCol w="1512168"/>
                <a:gridCol w="1512168"/>
                <a:gridCol w="1512167"/>
              </a:tblGrid>
              <a:tr h="243456">
                <a:tc rowSpan="7">
                  <a:txBody>
                    <a:bodyPr/>
                    <a:lstStyle/>
                    <a:p>
                      <a:pPr algn="l">
                        <a:spcAft>
                          <a:spcPts val="0"/>
                        </a:spcAft>
                      </a:pPr>
                      <a:r>
                        <a:rPr lang="ja-JP" sz="1050" kern="100" dirty="0">
                          <a:solidFill>
                            <a:schemeClr val="tx1"/>
                          </a:solidFill>
                          <a:latin typeface="ＭＳ Ｐ明朝" pitchFamily="18" charset="-128"/>
                          <a:ea typeface="ＭＳ Ｐ明朝" pitchFamily="18" charset="-128"/>
                          <a:cs typeface="Times New Roman"/>
                        </a:rPr>
                        <a:t>ＣＰＤ申請</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対象者に</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関する情報</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（３名まで）</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100" dirty="0">
                          <a:solidFill>
                            <a:schemeClr val="tx1"/>
                          </a:solidFill>
                          <a:latin typeface="ＭＳ Ｐ明朝" pitchFamily="18" charset="-128"/>
                          <a:ea typeface="ＭＳ Ｐ明朝" pitchFamily="18" charset="-128"/>
                          <a:cs typeface="Times New Roman"/>
                        </a:rPr>
                        <a:t>会社名</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dirty="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456">
                <a:tc vMerge="1">
                  <a:txBody>
                    <a:bodyPr/>
                    <a:lstStyle/>
                    <a:p>
                      <a:endParaRPr kumimoji="1" lang="ja-JP" altLang="en-US"/>
                    </a:p>
                  </a:txBody>
                  <a:tcPr/>
                </a:tc>
                <a:tc>
                  <a:txBody>
                    <a:bodyPr/>
                    <a:lstStyle/>
                    <a:p>
                      <a:pPr algn="l">
                        <a:spcAft>
                          <a:spcPts val="0"/>
                        </a:spcAft>
                      </a:pPr>
                      <a:r>
                        <a:rPr lang="ja-JP" sz="1050" kern="100" dirty="0">
                          <a:solidFill>
                            <a:schemeClr val="tx1"/>
                          </a:solidFill>
                          <a:latin typeface="ＭＳ Ｐ明朝" pitchFamily="18" charset="-128"/>
                          <a:ea typeface="ＭＳ Ｐ明朝" pitchFamily="18" charset="-128"/>
                          <a:cs typeface="Times New Roman"/>
                        </a:rPr>
                        <a:t>所属先</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456">
                <a:tc vMerge="1">
                  <a:txBody>
                    <a:bodyPr/>
                    <a:lstStyle/>
                    <a:p>
                      <a:endParaRPr kumimoji="1" lang="ja-JP" altLang="en-US"/>
                    </a:p>
                  </a:txBody>
                  <a:tcPr/>
                </a:tc>
                <a:tc>
                  <a:txBody>
                    <a:bodyPr/>
                    <a:lstStyle/>
                    <a:p>
                      <a:pPr algn="l">
                        <a:spcAft>
                          <a:spcPts val="0"/>
                        </a:spcAft>
                      </a:pPr>
                      <a:r>
                        <a:rPr lang="ja-JP" sz="1050" kern="100" dirty="0">
                          <a:solidFill>
                            <a:schemeClr val="tx1"/>
                          </a:solidFill>
                          <a:latin typeface="ＭＳ Ｐ明朝" pitchFamily="18" charset="-128"/>
                          <a:ea typeface="ＭＳ Ｐ明朝" pitchFamily="18" charset="-128"/>
                          <a:cs typeface="Times New Roman"/>
                        </a:rPr>
                        <a:t>氏名</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dirty="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456">
                <a:tc vMerge="1">
                  <a:txBody>
                    <a:bodyPr/>
                    <a:lstStyle/>
                    <a:p>
                      <a:endParaRPr kumimoji="1" lang="ja-JP" altLang="en-US"/>
                    </a:p>
                  </a:txBody>
                  <a:tcPr/>
                </a:tc>
                <a:tc>
                  <a:txBody>
                    <a:bodyPr/>
                    <a:lstStyle/>
                    <a:p>
                      <a:pPr algn="l">
                        <a:spcAft>
                          <a:spcPts val="0"/>
                        </a:spcAft>
                      </a:pPr>
                      <a:r>
                        <a:rPr lang="ja-JP" sz="1050" kern="100" dirty="0">
                          <a:solidFill>
                            <a:schemeClr val="tx1"/>
                          </a:solidFill>
                          <a:latin typeface="ＭＳ Ｐ明朝" pitchFamily="18" charset="-128"/>
                          <a:ea typeface="ＭＳ Ｐ明朝" pitchFamily="18" charset="-128"/>
                          <a:cs typeface="Times New Roman"/>
                        </a:rPr>
                        <a:t>電話番号</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4189">
                <a:tc vMerge="1">
                  <a:txBody>
                    <a:bodyPr/>
                    <a:lstStyle/>
                    <a:p>
                      <a:endParaRPr kumimoji="1" lang="ja-JP" altLang="en-US"/>
                    </a:p>
                  </a:txBody>
                  <a:tcPr/>
                </a:tc>
                <a:tc>
                  <a:txBody>
                    <a:bodyPr/>
                    <a:lstStyle/>
                    <a:p>
                      <a:pPr algn="just">
                        <a:spcAft>
                          <a:spcPts val="0"/>
                        </a:spcAft>
                      </a:pPr>
                      <a:r>
                        <a:rPr lang="ja-JP" sz="1050" kern="100" dirty="0">
                          <a:solidFill>
                            <a:schemeClr val="tx1"/>
                          </a:solidFill>
                          <a:latin typeface="ＭＳ Ｐ明朝" pitchFamily="18" charset="-128"/>
                          <a:ea typeface="ＭＳ Ｐ明朝" pitchFamily="18" charset="-128"/>
                          <a:cs typeface="Times New Roman"/>
                        </a:rPr>
                        <a:t>資格区分</a:t>
                      </a:r>
                    </a:p>
                    <a:p>
                      <a:pPr algn="just">
                        <a:spcAft>
                          <a:spcPts val="0"/>
                        </a:spcAft>
                      </a:pPr>
                      <a:r>
                        <a:rPr lang="ja-JP" sz="1050" kern="100" dirty="0">
                          <a:solidFill>
                            <a:schemeClr val="tx1"/>
                          </a:solidFill>
                          <a:latin typeface="ＭＳ Ｐ明朝" pitchFamily="18" charset="-128"/>
                          <a:ea typeface="ＭＳ Ｐ明朝" pitchFamily="18" charset="-128"/>
                          <a:cs typeface="Times New Roman"/>
                        </a:rPr>
                        <a:t>複数選択可</a:t>
                      </a:r>
                    </a:p>
                    <a:p>
                      <a:pPr algn="just">
                        <a:spcAft>
                          <a:spcPts val="0"/>
                        </a:spcAft>
                      </a:pPr>
                      <a:r>
                        <a:rPr lang="ja-JP" sz="1050" kern="0" dirty="0">
                          <a:solidFill>
                            <a:schemeClr val="tx1"/>
                          </a:solidFill>
                          <a:latin typeface="ＭＳ Ｐ明朝" pitchFamily="18" charset="-128"/>
                          <a:ea typeface="ＭＳ Ｐ明朝" pitchFamily="18" charset="-128"/>
                          <a:cs typeface="ＭＳ Ｐゴシック"/>
                        </a:rPr>
                        <a:t>（※）</a:t>
                      </a:r>
                      <a:endParaRPr lang="ja-JP" sz="1050" kern="100" dirty="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0" dirty="0">
                          <a:solidFill>
                            <a:schemeClr val="tx1"/>
                          </a:solidFill>
                          <a:latin typeface="ＭＳ Ｐ明朝" pitchFamily="18" charset="-128"/>
                          <a:ea typeface="ＭＳ Ｐ明朝" pitchFamily="18" charset="-128"/>
                          <a:cs typeface="ＭＳ Ｐゴシック"/>
                        </a:rPr>
                        <a:t>□（　　　）</a:t>
                      </a:r>
                      <a:r>
                        <a:rPr lang="ja-JP" sz="1050" kern="0" dirty="0" smtClean="0">
                          <a:solidFill>
                            <a:schemeClr val="tx1"/>
                          </a:solidFill>
                          <a:latin typeface="ＭＳ Ｐ明朝" pitchFamily="18" charset="-128"/>
                          <a:ea typeface="ＭＳ Ｐ明朝" pitchFamily="18" charset="-128"/>
                          <a:cs typeface="ＭＳ Ｐゴシック"/>
                        </a:rPr>
                        <a:t>建築士</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　）級施工管理技士</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100" dirty="0">
                          <a:solidFill>
                            <a:schemeClr val="tx1"/>
                          </a:solidFill>
                          <a:latin typeface="ＭＳ Ｐ明朝" pitchFamily="18" charset="-128"/>
                          <a:ea typeface="ＭＳ Ｐ明朝" pitchFamily="18" charset="-128"/>
                          <a:cs typeface="Times New Roman"/>
                        </a:rPr>
                        <a:t>□構造設計士</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□設備設計士</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　　）土木技術者</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□その他（具体的に記載）</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0" dirty="0">
                          <a:solidFill>
                            <a:schemeClr val="tx1"/>
                          </a:solidFill>
                          <a:latin typeface="ＭＳ Ｐ明朝" pitchFamily="18" charset="-128"/>
                          <a:ea typeface="ＭＳ Ｐ明朝" pitchFamily="18" charset="-128"/>
                          <a:cs typeface="ＭＳ Ｐゴシック"/>
                        </a:rPr>
                        <a:t>□（　　　）</a:t>
                      </a:r>
                      <a:r>
                        <a:rPr lang="ja-JP" sz="1050" kern="0" dirty="0" smtClean="0">
                          <a:solidFill>
                            <a:schemeClr val="tx1"/>
                          </a:solidFill>
                          <a:latin typeface="ＭＳ Ｐ明朝" pitchFamily="18" charset="-128"/>
                          <a:ea typeface="ＭＳ Ｐ明朝" pitchFamily="18" charset="-128"/>
                          <a:cs typeface="ＭＳ Ｐゴシック"/>
                        </a:rPr>
                        <a:t>建築士</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　）級施工管理技士</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100" dirty="0">
                          <a:solidFill>
                            <a:schemeClr val="tx1"/>
                          </a:solidFill>
                          <a:latin typeface="ＭＳ Ｐ明朝" pitchFamily="18" charset="-128"/>
                          <a:ea typeface="ＭＳ Ｐ明朝" pitchFamily="18" charset="-128"/>
                          <a:cs typeface="Times New Roman"/>
                        </a:rPr>
                        <a:t>□構造設計士</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□設備設計士</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　　）土木技術者</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□その他（具体的に記載）</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0" dirty="0">
                          <a:solidFill>
                            <a:schemeClr val="tx1"/>
                          </a:solidFill>
                          <a:latin typeface="ＭＳ Ｐ明朝" pitchFamily="18" charset="-128"/>
                          <a:ea typeface="ＭＳ Ｐ明朝" pitchFamily="18" charset="-128"/>
                          <a:cs typeface="ＭＳ Ｐゴシック"/>
                        </a:rPr>
                        <a:t>□（　　　）</a:t>
                      </a:r>
                      <a:r>
                        <a:rPr lang="ja-JP" sz="1050" kern="0" dirty="0" smtClean="0">
                          <a:solidFill>
                            <a:schemeClr val="tx1"/>
                          </a:solidFill>
                          <a:latin typeface="ＭＳ Ｐ明朝" pitchFamily="18" charset="-128"/>
                          <a:ea typeface="ＭＳ Ｐ明朝" pitchFamily="18" charset="-128"/>
                          <a:cs typeface="ＭＳ Ｐゴシック"/>
                        </a:rPr>
                        <a:t>建築士</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　）級施工管理技士</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100" dirty="0">
                          <a:solidFill>
                            <a:schemeClr val="tx1"/>
                          </a:solidFill>
                          <a:latin typeface="ＭＳ Ｐ明朝" pitchFamily="18" charset="-128"/>
                          <a:ea typeface="ＭＳ Ｐ明朝" pitchFamily="18" charset="-128"/>
                          <a:cs typeface="Times New Roman"/>
                        </a:rPr>
                        <a:t>□構造設計士</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□設備設計士</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　　）土木技術者</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□その他（具体的に記載）</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643">
                <a:tc vMerge="1">
                  <a:txBody>
                    <a:bodyPr/>
                    <a:lstStyle/>
                    <a:p>
                      <a:endParaRPr kumimoji="1" lang="ja-JP" altLang="en-US"/>
                    </a:p>
                  </a:txBody>
                  <a:tcPr/>
                </a:tc>
                <a:tc>
                  <a:txBody>
                    <a:bodyPr/>
                    <a:lstStyle/>
                    <a:p>
                      <a:pPr algn="just">
                        <a:spcAft>
                          <a:spcPts val="0"/>
                        </a:spcAft>
                      </a:pPr>
                      <a:r>
                        <a:rPr lang="ja-JP" sz="1050" kern="100" dirty="0">
                          <a:solidFill>
                            <a:schemeClr val="tx1"/>
                          </a:solidFill>
                          <a:latin typeface="ＭＳ Ｐ明朝" pitchFamily="18" charset="-128"/>
                          <a:ea typeface="ＭＳ Ｐ明朝" pitchFamily="18" charset="-128"/>
                          <a:cs typeface="Times New Roman"/>
                        </a:rPr>
                        <a:t>申請する</a:t>
                      </a:r>
                    </a:p>
                    <a:p>
                      <a:pPr algn="just">
                        <a:spcAft>
                          <a:spcPts val="0"/>
                        </a:spcAft>
                      </a:pPr>
                      <a:r>
                        <a:rPr lang="ja-JP" sz="1050" kern="100" dirty="0">
                          <a:solidFill>
                            <a:schemeClr val="tx1"/>
                          </a:solidFill>
                          <a:latin typeface="ＭＳ Ｐ明朝" pitchFamily="18" charset="-128"/>
                          <a:ea typeface="ＭＳ Ｐ明朝" pitchFamily="18" charset="-128"/>
                          <a:cs typeface="Times New Roman"/>
                        </a:rPr>
                        <a:t>加盟団体</a:t>
                      </a:r>
                    </a:p>
                    <a:p>
                      <a:pPr algn="just">
                        <a:spcAft>
                          <a:spcPts val="0"/>
                        </a:spcAft>
                      </a:pPr>
                      <a:r>
                        <a:rPr lang="ja-JP" sz="1050" kern="100" dirty="0">
                          <a:solidFill>
                            <a:schemeClr val="tx1"/>
                          </a:solidFill>
                          <a:latin typeface="ＭＳ Ｐ明朝" pitchFamily="18" charset="-128"/>
                          <a:ea typeface="ＭＳ Ｐ明朝" pitchFamily="18" charset="-128"/>
                          <a:cs typeface="Times New Roman"/>
                        </a:rPr>
                        <a:t>一社選択</a:t>
                      </a:r>
                    </a:p>
                    <a:p>
                      <a:pPr algn="just">
                        <a:spcAft>
                          <a:spcPts val="0"/>
                        </a:spcAft>
                      </a:pPr>
                      <a:r>
                        <a:rPr lang="ja-JP" sz="1050" kern="0" dirty="0">
                          <a:solidFill>
                            <a:schemeClr val="tx1"/>
                          </a:solidFill>
                          <a:latin typeface="ＭＳ Ｐ明朝" pitchFamily="18" charset="-128"/>
                          <a:ea typeface="ＭＳ Ｐ明朝" pitchFamily="18" charset="-128"/>
                          <a:cs typeface="ＭＳ Ｐゴシック"/>
                        </a:rPr>
                        <a:t>（※）</a:t>
                      </a:r>
                      <a:endParaRPr lang="ja-JP" sz="1050" kern="100" dirty="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0" dirty="0">
                          <a:solidFill>
                            <a:schemeClr val="tx1"/>
                          </a:solidFill>
                          <a:latin typeface="ＭＳ Ｐ明朝" pitchFamily="18" charset="-128"/>
                          <a:ea typeface="ＭＳ Ｐ明朝" pitchFamily="18" charset="-128"/>
                          <a:cs typeface="ＭＳ Ｐゴシック"/>
                        </a:rPr>
                        <a:t>□（一社）ＣＭＡＪ</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□（公社）日本建築士会連合会</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□（公社）土木学会</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□（公社）日本技術士会□（公社）ＪＩＡ</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a:t>
                      </a:r>
                      <a:r>
                        <a:rPr lang="ja-JP" sz="1050" kern="100" dirty="0">
                          <a:solidFill>
                            <a:schemeClr val="tx1"/>
                          </a:solidFill>
                          <a:latin typeface="ＭＳ Ｐ明朝" pitchFamily="18" charset="-128"/>
                          <a:ea typeface="ＭＳ Ｐ明朝" pitchFamily="18" charset="-128"/>
                          <a:cs typeface="Times New Roman"/>
                        </a:rPr>
                        <a:t>その他（具体的に記載）</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0" dirty="0">
                          <a:solidFill>
                            <a:schemeClr val="tx1"/>
                          </a:solidFill>
                          <a:latin typeface="ＭＳ Ｐ明朝" pitchFamily="18" charset="-128"/>
                          <a:ea typeface="ＭＳ Ｐ明朝" pitchFamily="18" charset="-128"/>
                          <a:cs typeface="ＭＳ Ｐゴシック"/>
                        </a:rPr>
                        <a:t>□（一社）ＣＭＡＪ</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□（公社）日本建築士会連合会</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□（公社）土木学会</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□（公社）日本技術士会□（公社）ＪＩＡ</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a:t>
                      </a:r>
                      <a:r>
                        <a:rPr lang="ja-JP" sz="1050" kern="100" dirty="0">
                          <a:solidFill>
                            <a:schemeClr val="tx1"/>
                          </a:solidFill>
                          <a:latin typeface="ＭＳ Ｐ明朝" pitchFamily="18" charset="-128"/>
                          <a:ea typeface="ＭＳ Ｐ明朝" pitchFamily="18" charset="-128"/>
                          <a:cs typeface="Times New Roman"/>
                        </a:rPr>
                        <a:t>その他（具体的に記載）</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0" dirty="0">
                          <a:solidFill>
                            <a:schemeClr val="tx1"/>
                          </a:solidFill>
                          <a:latin typeface="ＭＳ Ｐ明朝" pitchFamily="18" charset="-128"/>
                          <a:ea typeface="ＭＳ Ｐ明朝" pitchFamily="18" charset="-128"/>
                          <a:cs typeface="ＭＳ Ｐゴシック"/>
                        </a:rPr>
                        <a:t>□（一社）ＣＭＡＪ</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□（公社）日本建築士会連合会</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□（公社）土木学会</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□（公社）日本技術士会□（公社）ＪＩＡ</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a:t>
                      </a:r>
                      <a:r>
                        <a:rPr lang="ja-JP" sz="1050" kern="100" dirty="0">
                          <a:solidFill>
                            <a:schemeClr val="tx1"/>
                          </a:solidFill>
                          <a:latin typeface="ＭＳ Ｐ明朝" pitchFamily="18" charset="-128"/>
                          <a:ea typeface="ＭＳ Ｐ明朝" pitchFamily="18" charset="-128"/>
                          <a:cs typeface="Times New Roman"/>
                        </a:rPr>
                        <a:t>その他（具体的に記載）</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912">
                <a:tc vMerge="1">
                  <a:txBody>
                    <a:bodyPr/>
                    <a:lstStyle/>
                    <a:p>
                      <a:endParaRPr kumimoji="1" lang="ja-JP" altLang="en-US"/>
                    </a:p>
                  </a:txBody>
                  <a:tcPr/>
                </a:tc>
                <a:tc>
                  <a:txBody>
                    <a:bodyPr/>
                    <a:lstStyle/>
                    <a:p>
                      <a:pPr algn="l">
                        <a:spcAft>
                          <a:spcPts val="0"/>
                        </a:spcAft>
                      </a:pPr>
                      <a:r>
                        <a:rPr lang="ja-JP" sz="1050" kern="100" dirty="0">
                          <a:solidFill>
                            <a:schemeClr val="tx1"/>
                          </a:solidFill>
                          <a:latin typeface="ＭＳ Ｐ明朝" pitchFamily="18" charset="-128"/>
                          <a:ea typeface="ＭＳ Ｐ明朝" pitchFamily="18" charset="-128"/>
                          <a:cs typeface="Times New Roman"/>
                        </a:rPr>
                        <a:t>ＣＰＤ</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登録番号</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dirty="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dirty="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dirty="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テキスト ボックス 7"/>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p14="http://schemas.microsoft.com/office/powerpoint/2010/main" val="898928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nvGraphicFramePr>
        <p:xfrm>
          <a:off x="332656" y="6321152"/>
          <a:ext cx="6192688" cy="2736304"/>
        </p:xfrm>
        <a:graphic>
          <a:graphicData uri="http://schemas.openxmlformats.org/drawingml/2006/table">
            <a:tbl>
              <a:tblPr firstRow="1" bandRow="1">
                <a:tableStyleId>{5C22544A-7EE6-4342-B048-85BDC9FD1C3A}</a:tableStyleId>
              </a:tblPr>
              <a:tblGrid>
                <a:gridCol w="6192688"/>
              </a:tblGrid>
              <a:tr h="27363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a:t>
                      </a:r>
                      <a:r>
                        <a:rPr lang="ja-JP" altLang="ja-JP" sz="1050" b="0" dirty="0" smtClean="0">
                          <a:solidFill>
                            <a:schemeClr val="tx1"/>
                          </a:solidFill>
                          <a:latin typeface="ＭＳ Ｐ明朝" pitchFamily="18" charset="-128"/>
                          <a:ea typeface="ＭＳ Ｐ明朝" pitchFamily="18" charset="-128"/>
                        </a:rPr>
                        <a:t>ＣＭ選奨応募主旨</a:t>
                      </a:r>
                      <a:r>
                        <a:rPr kumimoji="1" lang="ja-JP" alt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a:t>
                      </a:r>
                      <a:r>
                        <a:rPr lang="ja-JP" altLang="ja-JP" sz="1050" b="0" dirty="0" smtClean="0">
                          <a:solidFill>
                            <a:schemeClr val="tx1"/>
                          </a:solidFill>
                          <a:latin typeface="ＭＳ Ｐ明朝" pitchFamily="18" charset="-128"/>
                          <a:ea typeface="ＭＳ Ｐ明朝" pitchFamily="18" charset="-128"/>
                        </a:rPr>
                        <a:t>アピールポイントを箇条書きで簡潔に記して下さい</a:t>
                      </a:r>
                      <a:r>
                        <a:rPr kumimoji="1" lang="ja-JP" alt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a:t>
                      </a:r>
                      <a:endPar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endParaRPr kumimoji="1" lang="ja-JP" altLang="en-US" sz="105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6" name="正方形/長方形 5"/>
          <p:cNvSpPr/>
          <p:nvPr/>
        </p:nvSpPr>
        <p:spPr>
          <a:xfrm>
            <a:off x="0" y="562689"/>
            <a:ext cx="6858000" cy="57584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198059228"/>
              </p:ext>
            </p:extLst>
          </p:nvPr>
        </p:nvGraphicFramePr>
        <p:xfrm>
          <a:off x="332656" y="776532"/>
          <a:ext cx="6192687" cy="5535390"/>
        </p:xfrm>
        <a:graphic>
          <a:graphicData uri="http://schemas.openxmlformats.org/drawingml/2006/table">
            <a:tbl>
              <a:tblPr firstRow="1" firstCol="1" bandRow="1" bandCol="1"/>
              <a:tblGrid>
                <a:gridCol w="1008112"/>
                <a:gridCol w="792088"/>
                <a:gridCol w="1008112"/>
                <a:gridCol w="3384375"/>
              </a:tblGrid>
              <a:tr h="220035">
                <a:tc rowSpan="5">
                  <a:txBody>
                    <a:bodyPr/>
                    <a:lstStyle/>
                    <a:p>
                      <a:pPr algn="l">
                        <a:spcAft>
                          <a:spcPts val="0"/>
                        </a:spcAft>
                      </a:pPr>
                      <a:r>
                        <a:rPr lang="ja-JP" sz="1050" kern="0" dirty="0">
                          <a:effectLst/>
                          <a:latin typeface="ＭＳ Ｐ明朝" pitchFamily="18" charset="-128"/>
                          <a:ea typeface="ＭＳ Ｐ明朝" pitchFamily="18" charset="-128"/>
                          <a:cs typeface="ＭＳ Ｐゴシック"/>
                        </a:rPr>
                        <a:t>プロジェクトの</a:t>
                      </a:r>
                      <a:endParaRPr lang="ja-JP" sz="1050" kern="100" dirty="0">
                        <a:effectLst/>
                        <a:latin typeface="ＭＳ Ｐ明朝" pitchFamily="18" charset="-128"/>
                        <a:ea typeface="ＭＳ Ｐ明朝" pitchFamily="18" charset="-128"/>
                        <a:cs typeface="Times New Roman"/>
                      </a:endParaRPr>
                    </a:p>
                    <a:p>
                      <a:pPr algn="l">
                        <a:spcAft>
                          <a:spcPts val="0"/>
                        </a:spcAft>
                      </a:pPr>
                      <a:r>
                        <a:rPr lang="ja-JP" sz="1050" kern="0" dirty="0">
                          <a:effectLst/>
                          <a:latin typeface="ＭＳ Ｐ明朝" pitchFamily="18" charset="-128"/>
                          <a:ea typeface="ＭＳ Ｐ明朝" pitchFamily="18" charset="-128"/>
                          <a:cs typeface="ＭＳ Ｐゴシック"/>
                        </a:rPr>
                        <a:t>基本情報</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spcAft>
                          <a:spcPts val="0"/>
                        </a:spcAft>
                      </a:pPr>
                      <a:r>
                        <a:rPr lang="ja-JP" sz="1000" kern="0" dirty="0">
                          <a:effectLst/>
                          <a:latin typeface="Century"/>
                          <a:ea typeface="ＭＳ Ｐ明朝"/>
                          <a:cs typeface="ＭＳ Ｐゴシック"/>
                        </a:rPr>
                        <a:t>プロジェクト名称</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900" kern="0" dirty="0">
                          <a:latin typeface="Century"/>
                          <a:ea typeface="ＭＳ Ｐ明朝"/>
                          <a:cs typeface="ＭＳ Ｐゴシック"/>
                        </a:rPr>
                        <a:t>「○○プロジェクト」</a:t>
                      </a:r>
                      <a:r>
                        <a:rPr lang="ja-JP" sz="900" kern="0" dirty="0">
                          <a:solidFill>
                            <a:schemeClr val="tx1"/>
                          </a:solidFill>
                          <a:latin typeface="Century"/>
                          <a:ea typeface="ＭＳ Ｐ明朝"/>
                          <a:cs typeface="ＭＳ Ｐゴシック"/>
                        </a:rPr>
                        <a:t>または「○○ＣＭ業務」とし「○○工事」は不可</a:t>
                      </a:r>
                      <a:endParaRPr lang="ja-JP" sz="1050" kern="100" dirty="0">
                        <a:solidFill>
                          <a:schemeClr val="tx1"/>
                        </a:solidFill>
                        <a:latin typeface="Century"/>
                        <a:ea typeface="ＭＳ 明朝"/>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35">
                <a:tc vMerge="1">
                  <a:txBody>
                    <a:bodyPr/>
                    <a:lstStyle/>
                    <a:p>
                      <a:endParaRPr kumimoji="1" lang="ja-JP" altLang="en-US"/>
                    </a:p>
                  </a:txBody>
                  <a:tcPr/>
                </a:tc>
                <a:tc gridSpan="2">
                  <a:txBody>
                    <a:bodyPr/>
                    <a:lstStyle/>
                    <a:p>
                      <a:pPr algn="l">
                        <a:spcAft>
                          <a:spcPts val="0"/>
                        </a:spcAft>
                      </a:pPr>
                      <a:r>
                        <a:rPr lang="ja-JP" sz="1000" kern="0" dirty="0">
                          <a:effectLst/>
                          <a:latin typeface="Century"/>
                          <a:ea typeface="ＭＳ Ｐ明朝"/>
                          <a:cs typeface="ＭＳ Ｐゴシック"/>
                        </a:rPr>
                        <a:t>所在地</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50" kern="0">
                          <a:latin typeface="Century"/>
                          <a:ea typeface="ＭＳ Ｐ明朝"/>
                          <a:cs typeface="ＭＳ Ｐゴシック"/>
                        </a:rPr>
                        <a:t>○○県○○市</a:t>
                      </a:r>
                      <a:endParaRPr lang="ja-JP" sz="1050" kern="100">
                        <a:latin typeface="Century"/>
                        <a:ea typeface="ＭＳ 明朝"/>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35">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完了時期</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50" kern="0" dirty="0">
                          <a:latin typeface="ＭＳ Ｐ明朝" pitchFamily="18" charset="-128"/>
                          <a:ea typeface="ＭＳ Ｐ明朝" pitchFamily="18" charset="-128"/>
                          <a:cs typeface="ＭＳ Ｐゴシック"/>
                        </a:rPr>
                        <a:t>○○年○○月</a:t>
                      </a:r>
                      <a:endParaRPr lang="ja-JP" sz="1050" kern="100" dirty="0">
                        <a:latin typeface="ＭＳ Ｐ明朝" pitchFamily="18" charset="-128"/>
                        <a:ea typeface="ＭＳ Ｐ明朝" pitchFamily="18"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610">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種別１（※）</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altLang="en-US" sz="1050" kern="0" dirty="0" smtClean="0">
                          <a:effectLst/>
                          <a:latin typeface="ＭＳ Ｐ明朝" pitchFamily="18" charset="-128"/>
                          <a:ea typeface="ＭＳ Ｐ明朝" pitchFamily="18" charset="-128"/>
                          <a:cs typeface="ＭＳ Ｐゴシック"/>
                        </a:rPr>
                        <a:t>□</a:t>
                      </a:r>
                      <a:r>
                        <a:rPr lang="ja-JP" sz="1050" kern="0" dirty="0" smtClean="0">
                          <a:effectLst/>
                          <a:latin typeface="ＭＳ Ｐ明朝" pitchFamily="18" charset="-128"/>
                          <a:ea typeface="ＭＳ Ｐ明朝" pitchFamily="18" charset="-128"/>
                          <a:cs typeface="ＭＳ Ｐゴシック"/>
                        </a:rPr>
                        <a:t>新築</a:t>
                      </a:r>
                      <a:r>
                        <a:rPr lang="ja-JP" sz="1050" kern="0" dirty="0">
                          <a:effectLst/>
                          <a:latin typeface="ＭＳ Ｐ明朝" pitchFamily="18" charset="-128"/>
                          <a:ea typeface="ＭＳ Ｐ明朝" pitchFamily="18" charset="-128"/>
                          <a:cs typeface="ＭＳ Ｐゴシック"/>
                        </a:rPr>
                        <a:t>・□改修</a:t>
                      </a:r>
                      <a:r>
                        <a:rPr lang="ja-JP" sz="1050" kern="0" dirty="0" smtClean="0">
                          <a:effectLst/>
                          <a:latin typeface="ＭＳ Ｐ明朝" pitchFamily="18" charset="-128"/>
                          <a:ea typeface="ＭＳ Ｐ明朝" pitchFamily="18" charset="-128"/>
                          <a:cs typeface="ＭＳ Ｐゴシック"/>
                        </a:rPr>
                        <a:t>・</a:t>
                      </a:r>
                      <a:r>
                        <a:rPr lang="ja-JP" altLang="en-US" sz="1050" kern="0" dirty="0" smtClean="0">
                          <a:effectLst/>
                          <a:latin typeface="ＭＳ Ｐ明朝" pitchFamily="18" charset="-128"/>
                          <a:ea typeface="ＭＳ Ｐ明朝" pitchFamily="18" charset="-128"/>
                          <a:cs typeface="ＭＳ Ｐゴシック"/>
                        </a:rPr>
                        <a:t>□</a:t>
                      </a:r>
                      <a:r>
                        <a:rPr lang="ja-JP" sz="1050" kern="0" dirty="0" smtClean="0">
                          <a:effectLst/>
                          <a:latin typeface="ＭＳ Ｐ明朝" pitchFamily="18" charset="-128"/>
                          <a:ea typeface="ＭＳ Ｐ明朝" pitchFamily="18" charset="-128"/>
                          <a:cs typeface="ＭＳ Ｐゴシック"/>
                        </a:rPr>
                        <a:t>その他</a:t>
                      </a:r>
                      <a:r>
                        <a:rPr lang="ja-JP" sz="1050" kern="0" dirty="0" smtClean="0">
                          <a:effectLst/>
                          <a:latin typeface="ＭＳ Ｐ明朝" pitchFamily="18" charset="-128"/>
                          <a:ea typeface="ＭＳ Ｐ明朝" pitchFamily="18" charset="-128"/>
                          <a:cs typeface="ＭＳ Ｐゴシック"/>
                        </a:rPr>
                        <a:t>（</a:t>
                      </a:r>
                      <a:r>
                        <a:rPr lang="ja-JP" altLang="en-US" sz="1050" kern="0" dirty="0" smtClean="0">
                          <a:effectLst/>
                          <a:latin typeface="ＭＳ Ｐ明朝" pitchFamily="18" charset="-128"/>
                          <a:ea typeface="ＭＳ Ｐ明朝" pitchFamily="18" charset="-128"/>
                          <a:cs typeface="ＭＳ Ｐゴシック"/>
                        </a:rPr>
                        <a:t>具体的に記載</a:t>
                      </a:r>
                      <a:r>
                        <a:rPr lang="ja-JP" sz="1050" kern="0" dirty="0" smtClean="0">
                          <a:effectLst/>
                          <a:latin typeface="ＭＳ Ｐ明朝" pitchFamily="18" charset="-128"/>
                          <a:ea typeface="ＭＳ Ｐ明朝" pitchFamily="18" charset="-128"/>
                          <a:cs typeface="ＭＳ Ｐゴシック"/>
                        </a:rPr>
                        <a:t>）</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8786">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種別２（※）</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50" kern="0" dirty="0">
                          <a:effectLst/>
                          <a:latin typeface="ＭＳ Ｐ明朝" pitchFamily="18" charset="-128"/>
                          <a:ea typeface="ＭＳ Ｐ明朝" pitchFamily="18" charset="-128"/>
                          <a:cs typeface="ＭＳ Ｐゴシック"/>
                        </a:rPr>
                        <a:t>□住宅建築</a:t>
                      </a:r>
                      <a:r>
                        <a:rPr lang="ja-JP" sz="1050" kern="0" dirty="0" smtClean="0">
                          <a:effectLst/>
                          <a:latin typeface="ＭＳ Ｐ明朝" pitchFamily="18" charset="-128"/>
                          <a:ea typeface="ＭＳ Ｐ明朝" pitchFamily="18" charset="-128"/>
                          <a:cs typeface="ＭＳ Ｐゴシック"/>
                        </a:rPr>
                        <a:t>・</a:t>
                      </a:r>
                      <a:r>
                        <a:rPr lang="ja-JP" altLang="en-US" sz="1050" kern="0" dirty="0" smtClean="0">
                          <a:effectLst/>
                          <a:latin typeface="ＭＳ Ｐ明朝" pitchFamily="18" charset="-128"/>
                          <a:ea typeface="ＭＳ Ｐ明朝" pitchFamily="18" charset="-128"/>
                          <a:cs typeface="ＭＳ Ｐゴシック"/>
                        </a:rPr>
                        <a:t>□</a:t>
                      </a:r>
                      <a:r>
                        <a:rPr lang="ja-JP" sz="1050" kern="0" dirty="0" smtClean="0">
                          <a:effectLst/>
                          <a:latin typeface="ＭＳ Ｐ明朝" pitchFamily="18" charset="-128"/>
                          <a:ea typeface="ＭＳ Ｐ明朝" pitchFamily="18" charset="-128"/>
                          <a:cs typeface="ＭＳ Ｐゴシック"/>
                        </a:rPr>
                        <a:t>非住宅</a:t>
                      </a:r>
                      <a:r>
                        <a:rPr lang="ja-JP" sz="1050" kern="0" dirty="0">
                          <a:effectLst/>
                          <a:latin typeface="ＭＳ Ｐ明朝" pitchFamily="18" charset="-128"/>
                          <a:ea typeface="ＭＳ Ｐ明朝" pitchFamily="18" charset="-128"/>
                          <a:cs typeface="ＭＳ Ｐゴシック"/>
                        </a:rPr>
                        <a:t>建築・□土木・□</a:t>
                      </a:r>
                      <a:r>
                        <a:rPr lang="ja-JP" sz="1050" kern="0" dirty="0" smtClean="0">
                          <a:effectLst/>
                          <a:latin typeface="ＭＳ Ｐ明朝" pitchFamily="18" charset="-128"/>
                          <a:ea typeface="ＭＳ Ｐ明朝" pitchFamily="18" charset="-128"/>
                          <a:cs typeface="ＭＳ Ｐゴシック"/>
                        </a:rPr>
                        <a:t>その他</a:t>
                      </a:r>
                      <a:r>
                        <a:rPr lang="ja-JP" altLang="en-US" sz="1050" kern="0" dirty="0" smtClean="0">
                          <a:effectLst/>
                          <a:latin typeface="ＭＳ Ｐ明朝" pitchFamily="18" charset="-128"/>
                          <a:ea typeface="ＭＳ Ｐ明朝" pitchFamily="18" charset="-128"/>
                          <a:cs typeface="ＭＳ Ｐゴシック"/>
                        </a:rPr>
                        <a:t>（具体的に記載）</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35">
                <a:tc rowSpan="3">
                  <a:txBody>
                    <a:bodyPr/>
                    <a:lstStyle/>
                    <a:p>
                      <a:pPr algn="l">
                        <a:spcAft>
                          <a:spcPts val="0"/>
                        </a:spcAft>
                      </a:pPr>
                      <a:r>
                        <a:rPr lang="ja-JP" sz="1050" kern="0" dirty="0">
                          <a:effectLst/>
                          <a:latin typeface="ＭＳ Ｐ明朝" pitchFamily="18" charset="-128"/>
                          <a:ea typeface="ＭＳ Ｐ明朝" pitchFamily="18" charset="-128"/>
                          <a:cs typeface="ＭＳ Ｐゴシック"/>
                        </a:rPr>
                        <a:t>ＣＭ業務委託者に関する情報</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ＣＭ業務委託者名</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endParaRPr lang="en-US" sz="1050" kern="0" dirty="0" smtClean="0">
                        <a:effectLst/>
                        <a:latin typeface="ＭＳ Ｐ明朝" pitchFamily="18" charset="-128"/>
                        <a:ea typeface="ＭＳ Ｐ明朝" pitchFamily="18" charset="-128"/>
                        <a:cs typeface="ＭＳ Ｐゴシック"/>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700">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種別（※）</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50" kern="0" dirty="0">
                          <a:effectLst/>
                          <a:latin typeface="ＭＳ Ｐ明朝" pitchFamily="18" charset="-128"/>
                          <a:ea typeface="ＭＳ Ｐ明朝" pitchFamily="18" charset="-128"/>
                          <a:cs typeface="ＭＳ Ｐゴシック"/>
                        </a:rPr>
                        <a:t>□公共法人</a:t>
                      </a:r>
                      <a:r>
                        <a:rPr lang="ja-JP" sz="1050" kern="0" dirty="0" smtClean="0">
                          <a:effectLst/>
                          <a:latin typeface="ＭＳ Ｐ明朝" pitchFamily="18" charset="-128"/>
                          <a:ea typeface="ＭＳ Ｐ明朝" pitchFamily="18" charset="-128"/>
                          <a:cs typeface="ＭＳ Ｐゴシック"/>
                        </a:rPr>
                        <a:t>・</a:t>
                      </a:r>
                      <a:r>
                        <a:rPr lang="ja-JP" altLang="en-US" sz="1050" kern="0" dirty="0" smtClean="0">
                          <a:effectLst/>
                          <a:latin typeface="ＭＳ Ｐ明朝" pitchFamily="18" charset="-128"/>
                          <a:ea typeface="ＭＳ Ｐ明朝" pitchFamily="18" charset="-128"/>
                          <a:cs typeface="ＭＳ Ｐゴシック"/>
                        </a:rPr>
                        <a:t>□</a:t>
                      </a:r>
                      <a:r>
                        <a:rPr lang="ja-JP" sz="1050" kern="0" dirty="0" smtClean="0">
                          <a:effectLst/>
                          <a:latin typeface="ＭＳ Ｐ明朝" pitchFamily="18" charset="-128"/>
                          <a:ea typeface="ＭＳ Ｐ明朝" pitchFamily="18" charset="-128"/>
                          <a:cs typeface="ＭＳ Ｐゴシック"/>
                        </a:rPr>
                        <a:t>民間</a:t>
                      </a:r>
                      <a:r>
                        <a:rPr lang="ja-JP" sz="1050" kern="0" dirty="0">
                          <a:effectLst/>
                          <a:latin typeface="ＭＳ Ｐ明朝" pitchFamily="18" charset="-128"/>
                          <a:ea typeface="ＭＳ Ｐ明朝" pitchFamily="18" charset="-128"/>
                          <a:cs typeface="ＭＳ Ｐゴシック"/>
                        </a:rPr>
                        <a:t>法人・□その他（具体的に記載）</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35">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ＣＭ業務委託者の所在地</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50" kern="0" dirty="0">
                          <a:latin typeface="Century"/>
                          <a:ea typeface="ＭＳ Ｐ明朝"/>
                          <a:cs typeface="ＭＳ Ｐゴシック"/>
                        </a:rPr>
                        <a:t>○○県○○市</a:t>
                      </a:r>
                      <a:endParaRPr lang="ja-JP" sz="1050" kern="100" dirty="0">
                        <a:latin typeface="Century"/>
                        <a:ea typeface="ＭＳ 明朝"/>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35">
                <a:tc rowSpan="3">
                  <a:txBody>
                    <a:bodyPr/>
                    <a:lstStyle/>
                    <a:p>
                      <a:pPr algn="l">
                        <a:spcAft>
                          <a:spcPts val="0"/>
                        </a:spcAft>
                      </a:pPr>
                      <a:r>
                        <a:rPr lang="ja-JP" sz="1000" kern="0" dirty="0">
                          <a:effectLst/>
                          <a:latin typeface="Century"/>
                          <a:ea typeface="ＭＳ Ｐ明朝"/>
                          <a:cs typeface="ＭＳ Ｐゴシック"/>
                        </a:rPr>
                        <a:t>応募者に</a:t>
                      </a:r>
                      <a:endParaRPr lang="ja-JP" sz="1000" kern="100" dirty="0">
                        <a:effectLst/>
                        <a:latin typeface="Century"/>
                        <a:ea typeface="ＭＳ 明朝"/>
                        <a:cs typeface="Times New Roman"/>
                      </a:endParaRPr>
                    </a:p>
                    <a:p>
                      <a:pPr algn="l">
                        <a:spcAft>
                          <a:spcPts val="0"/>
                        </a:spcAft>
                      </a:pPr>
                      <a:r>
                        <a:rPr lang="ja-JP" sz="1000" kern="0" dirty="0">
                          <a:effectLst/>
                          <a:latin typeface="Century"/>
                          <a:ea typeface="ＭＳ Ｐ明朝"/>
                          <a:cs typeface="ＭＳ Ｐゴシック"/>
                        </a:rPr>
                        <a:t>関する情報</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spcAft>
                          <a:spcPts val="0"/>
                        </a:spcAft>
                      </a:pPr>
                      <a:r>
                        <a:rPr lang="ja-JP" sz="1000" kern="0" dirty="0">
                          <a:effectLst/>
                          <a:latin typeface="Century"/>
                          <a:ea typeface="ＭＳ Ｐ明朝"/>
                          <a:cs typeface="ＭＳ Ｐゴシック"/>
                        </a:rPr>
                        <a:t>応募者（法人）名</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0733">
                <a:tc vMerge="1">
                  <a:txBody>
                    <a:bodyPr/>
                    <a:lstStyle/>
                    <a:p>
                      <a:endParaRPr kumimoji="1" lang="ja-JP" altLang="en-US"/>
                    </a:p>
                  </a:txBody>
                  <a:tcPr/>
                </a:tc>
                <a:tc gridSpan="2">
                  <a:txBody>
                    <a:bodyPr/>
                    <a:lstStyle/>
                    <a:p>
                      <a:pPr algn="l">
                        <a:spcAft>
                          <a:spcPts val="0"/>
                        </a:spcAft>
                      </a:pPr>
                      <a:r>
                        <a:rPr lang="ja-JP" sz="1000" kern="0" dirty="0">
                          <a:effectLst/>
                          <a:latin typeface="Century"/>
                          <a:ea typeface="ＭＳ Ｐ明朝"/>
                          <a:cs typeface="ＭＳ Ｐゴシック"/>
                        </a:rPr>
                        <a:t>種別（※）</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□ＣＭ専門会社</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設計</a:t>
                      </a:r>
                      <a:r>
                        <a:rPr lang="ja-JP" sz="1000" kern="0" dirty="0">
                          <a:effectLst/>
                          <a:latin typeface="Century"/>
                          <a:ea typeface="ＭＳ Ｐ明朝"/>
                          <a:cs typeface="ＭＳ Ｐゴシック"/>
                        </a:rPr>
                        <a:t>事務所系、□施工会社系</a:t>
                      </a:r>
                      <a:r>
                        <a:rPr lang="ja-JP" sz="1000" kern="0" dirty="0" smtClean="0">
                          <a:effectLst/>
                          <a:latin typeface="Century"/>
                          <a:ea typeface="ＭＳ Ｐ明朝"/>
                          <a:cs typeface="ＭＳ Ｐゴシック"/>
                        </a:rPr>
                        <a:t>、</a:t>
                      </a:r>
                      <a:endParaRPr lang="ja-JP" altLang="en-US" sz="1000" kern="0" dirty="0" smtClean="0">
                        <a:effectLst/>
                        <a:latin typeface="Century"/>
                        <a:ea typeface="ＭＳ Ｐ明朝"/>
                        <a:cs typeface="ＭＳ Ｐゴシック"/>
                      </a:endParaRPr>
                    </a:p>
                    <a:p>
                      <a:pPr algn="l">
                        <a:spcAft>
                          <a:spcPts val="0"/>
                        </a:spcAft>
                      </a:pPr>
                      <a:r>
                        <a:rPr lang="ja-JP" sz="1000" kern="0" dirty="0" smtClean="0">
                          <a:effectLst/>
                          <a:latin typeface="Century"/>
                          <a:ea typeface="ＭＳ Ｐ明朝"/>
                          <a:cs typeface="ＭＳ Ｐゴシック"/>
                        </a:rPr>
                        <a:t>□その他</a:t>
                      </a:r>
                      <a:r>
                        <a:rPr lang="ja-JP" altLang="ja-JP" sz="1000" kern="0" dirty="0" smtClean="0">
                          <a:effectLst/>
                          <a:latin typeface="ＭＳ Ｐ明朝" pitchFamily="18" charset="-128"/>
                          <a:ea typeface="ＭＳ Ｐ明朝" pitchFamily="18" charset="-128"/>
                          <a:cs typeface="ＭＳ Ｐゴシック"/>
                        </a:rPr>
                        <a:t>（具体的に記載）</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35">
                <a:tc vMerge="1">
                  <a:txBody>
                    <a:bodyPr/>
                    <a:lstStyle/>
                    <a:p>
                      <a:endParaRPr kumimoji="1" lang="ja-JP" altLang="en-US"/>
                    </a:p>
                  </a:txBody>
                  <a:tcPr/>
                </a:tc>
                <a:tc gridSpan="2">
                  <a:txBody>
                    <a:bodyPr/>
                    <a:lstStyle/>
                    <a:p>
                      <a:pPr algn="l">
                        <a:spcAft>
                          <a:spcPts val="0"/>
                        </a:spcAft>
                      </a:pPr>
                      <a:r>
                        <a:rPr lang="ja-JP" sz="1000" kern="0">
                          <a:effectLst/>
                          <a:latin typeface="Century"/>
                          <a:ea typeface="ＭＳ Ｐ明朝"/>
                          <a:cs typeface="ＭＳ Ｐゴシック"/>
                        </a:rPr>
                        <a:t>応募者（法人）の所在地</a:t>
                      </a:r>
                      <a:endParaRPr lang="ja-JP" sz="1000" kern="10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altLang="ja-JP" sz="1050" kern="0" dirty="0" smtClean="0">
                          <a:latin typeface="Century"/>
                          <a:ea typeface="ＭＳ Ｐ明朝"/>
                          <a:cs typeface="ＭＳ Ｐゴシック"/>
                        </a:rPr>
                        <a:t>○○県○○市</a:t>
                      </a:r>
                      <a:endParaRPr lang="ja-JP" altLang="ja-JP" sz="1050" kern="100" dirty="0">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028">
                <a:tc rowSpan="2" gridSpan="2">
                  <a:txBody>
                    <a:bodyPr/>
                    <a:lstStyle/>
                    <a:p>
                      <a:pPr algn="l">
                        <a:spcAft>
                          <a:spcPts val="0"/>
                        </a:spcAft>
                      </a:pPr>
                      <a:r>
                        <a:rPr lang="en-US" sz="1000" kern="0" dirty="0">
                          <a:effectLst/>
                          <a:latin typeface="ＭＳ Ｐ明朝"/>
                          <a:ea typeface="ＭＳ 明朝"/>
                          <a:cs typeface="ＭＳ Ｐゴシック"/>
                        </a:rPr>
                        <a:t>CMR</a:t>
                      </a:r>
                      <a:r>
                        <a:rPr lang="ja-JP" sz="1000" kern="0" dirty="0">
                          <a:effectLst/>
                          <a:latin typeface="Century"/>
                          <a:ea typeface="ＭＳ Ｐ明朝"/>
                          <a:cs typeface="ＭＳ Ｐゴシック"/>
                        </a:rPr>
                        <a:t>の参画時期（※）</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a:txBody>
                    <a:bodyPr/>
                    <a:lstStyle/>
                    <a:p>
                      <a:pPr algn="l">
                        <a:spcAft>
                          <a:spcPts val="0"/>
                        </a:spcAft>
                      </a:pPr>
                      <a:r>
                        <a:rPr lang="ja-JP" sz="1000" kern="0">
                          <a:effectLst/>
                          <a:latin typeface="Century"/>
                          <a:ea typeface="ＭＳ Ｐ明朝"/>
                          <a:cs typeface="ＭＳ Ｐゴシック"/>
                        </a:rPr>
                        <a:t>業務契約期間</a:t>
                      </a:r>
                      <a:endParaRPr lang="ja-JP" sz="1000" kern="10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0" dirty="0">
                          <a:latin typeface="Century"/>
                          <a:ea typeface="ＭＳ Ｐ明朝"/>
                          <a:cs typeface="ＭＳ Ｐゴシック"/>
                        </a:rPr>
                        <a:t>○○○○年○○月～○○○○年○○月</a:t>
                      </a:r>
                      <a:endParaRPr lang="ja-JP" sz="1050" kern="100" dirty="0">
                        <a:latin typeface="Century"/>
                        <a:ea typeface="ＭＳ 明朝"/>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222">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l">
                        <a:spcAft>
                          <a:spcPts val="0"/>
                        </a:spcAft>
                      </a:pPr>
                      <a:r>
                        <a:rPr lang="ja-JP" altLang="en-US" sz="1000" kern="0" dirty="0">
                          <a:effectLst/>
                          <a:latin typeface="Century"/>
                          <a:ea typeface="ＭＳ Ｐ明朝"/>
                          <a:cs typeface="ＭＳ Ｐゴシック"/>
                        </a:rPr>
                        <a:t>□</a:t>
                      </a:r>
                      <a:r>
                        <a:rPr lang="ja-JP" sz="1000" kern="0" dirty="0" smtClean="0">
                          <a:effectLst/>
                          <a:latin typeface="Century"/>
                          <a:ea typeface="ＭＳ Ｐ明朝"/>
                          <a:cs typeface="ＭＳ Ｐゴシック"/>
                        </a:rPr>
                        <a:t>基本</a:t>
                      </a:r>
                      <a:r>
                        <a:rPr lang="ja-JP" sz="1000" kern="0" dirty="0">
                          <a:effectLst/>
                          <a:latin typeface="Century"/>
                          <a:ea typeface="ＭＳ Ｐ明朝"/>
                          <a:cs typeface="ＭＳ Ｐゴシック"/>
                        </a:rPr>
                        <a:t>計画段階</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□基</a:t>
                      </a:r>
                      <a:r>
                        <a:rPr lang="ja-JP" sz="1000" kern="0" dirty="0" smtClean="0">
                          <a:effectLst/>
                          <a:latin typeface="Century"/>
                          <a:ea typeface="ＭＳ Ｐ明朝"/>
                          <a:cs typeface="ＭＳ Ｐゴシック"/>
                        </a:rPr>
                        <a:t>本設計</a:t>
                      </a:r>
                      <a:r>
                        <a:rPr lang="ja-JP" sz="1000" kern="0" dirty="0">
                          <a:effectLst/>
                          <a:latin typeface="Century"/>
                          <a:ea typeface="ＭＳ Ｐ明朝"/>
                          <a:cs typeface="ＭＳ Ｐゴシック"/>
                        </a:rPr>
                        <a:t>段階</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実施</a:t>
                      </a:r>
                      <a:r>
                        <a:rPr lang="ja-JP" sz="1000" kern="0" dirty="0">
                          <a:effectLst/>
                          <a:latin typeface="Century"/>
                          <a:ea typeface="ＭＳ Ｐ明朝"/>
                          <a:cs typeface="ＭＳ Ｐゴシック"/>
                        </a:rPr>
                        <a:t>設計段階、</a:t>
                      </a:r>
                      <a:endParaRPr lang="ja-JP" sz="1000" kern="100" dirty="0">
                        <a:effectLst/>
                        <a:latin typeface="Century"/>
                        <a:ea typeface="ＭＳ 明朝"/>
                        <a:cs typeface="Times New Roman"/>
                      </a:endParaRPr>
                    </a:p>
                    <a:p>
                      <a:pPr algn="l">
                        <a:spcAft>
                          <a:spcPts val="0"/>
                        </a:spcAft>
                      </a:pP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工事</a:t>
                      </a:r>
                      <a:r>
                        <a:rPr lang="ja-JP" sz="1000" kern="0" dirty="0">
                          <a:effectLst/>
                          <a:latin typeface="Century"/>
                          <a:ea typeface="ＭＳ Ｐ明朝"/>
                          <a:cs typeface="ＭＳ Ｐゴシック"/>
                        </a:rPr>
                        <a:t>発注段階</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工事</a:t>
                      </a:r>
                      <a:r>
                        <a:rPr lang="ja-JP" sz="1000" kern="0" dirty="0">
                          <a:effectLst/>
                          <a:latin typeface="Century"/>
                          <a:ea typeface="ＭＳ Ｐ明朝"/>
                          <a:cs typeface="ＭＳ Ｐゴシック"/>
                        </a:rPr>
                        <a:t>段階、□完成後</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467817">
                <a:tc gridSpan="2">
                  <a:txBody>
                    <a:bodyPr/>
                    <a:lstStyle/>
                    <a:p>
                      <a:pPr algn="l">
                        <a:spcAft>
                          <a:spcPts val="0"/>
                        </a:spcAft>
                      </a:pPr>
                      <a:r>
                        <a:rPr lang="en-US" sz="1000" kern="0">
                          <a:effectLst/>
                          <a:latin typeface="ＭＳ Ｐ明朝"/>
                          <a:ea typeface="ＭＳ 明朝"/>
                          <a:cs typeface="ＭＳ Ｐゴシック"/>
                        </a:rPr>
                        <a:t>CMR</a:t>
                      </a:r>
                      <a:r>
                        <a:rPr lang="ja-JP" sz="1000" kern="0">
                          <a:effectLst/>
                          <a:latin typeface="Century"/>
                          <a:ea typeface="ＭＳ Ｐ明朝"/>
                          <a:cs typeface="ＭＳ Ｐゴシック"/>
                        </a:rPr>
                        <a:t>の選定方法（※）</a:t>
                      </a:r>
                      <a:endParaRPr lang="ja-JP" sz="1000" kern="10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ja-JP" altLang="en-US" sz="1000" kern="0" dirty="0">
                          <a:effectLst/>
                          <a:latin typeface="Century"/>
                          <a:ea typeface="ＭＳ Ｐ明朝"/>
                          <a:cs typeface="ＭＳ Ｐゴシック"/>
                        </a:rPr>
                        <a:t>□</a:t>
                      </a:r>
                      <a:r>
                        <a:rPr lang="ja-JP" sz="1000" kern="0" dirty="0" smtClean="0">
                          <a:effectLst/>
                          <a:latin typeface="Century"/>
                          <a:ea typeface="ＭＳ Ｐ明朝"/>
                          <a:cs typeface="ＭＳ Ｐゴシック"/>
                        </a:rPr>
                        <a:t>特命</a:t>
                      </a:r>
                      <a:r>
                        <a:rPr lang="ja-JP" sz="1000" kern="0" dirty="0">
                          <a:effectLst/>
                          <a:latin typeface="Century"/>
                          <a:ea typeface="ＭＳ Ｐ明朝"/>
                          <a:cs typeface="ＭＳ Ｐゴシック"/>
                        </a:rPr>
                        <a:t>、□ヒアリング等の審査</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プロポーザル</a:t>
                      </a:r>
                      <a:r>
                        <a:rPr lang="ja-JP" sz="1000" kern="0" dirty="0">
                          <a:effectLst/>
                          <a:latin typeface="Century"/>
                          <a:ea typeface="ＭＳ Ｐ明朝"/>
                          <a:cs typeface="ＭＳ Ｐゴシック"/>
                        </a:rPr>
                        <a:t>、</a:t>
                      </a:r>
                      <a:endParaRPr lang="ja-JP" sz="1000" kern="100" dirty="0">
                        <a:effectLst/>
                        <a:latin typeface="Century"/>
                        <a:ea typeface="ＭＳ 明朝"/>
                        <a:cs typeface="Times New Roman"/>
                      </a:endParaRPr>
                    </a:p>
                    <a:p>
                      <a:pPr algn="l">
                        <a:spcAft>
                          <a:spcPts val="0"/>
                        </a:spcAft>
                      </a:pPr>
                      <a:r>
                        <a:rPr lang="ja-JP" sz="1000" kern="0" dirty="0">
                          <a:effectLst/>
                          <a:latin typeface="Century"/>
                          <a:ea typeface="ＭＳ Ｐ明朝"/>
                          <a:cs typeface="ＭＳ Ｐゴシック"/>
                        </a:rPr>
                        <a:t>□総合評価型落札方式、□入札、□その他</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220035">
                <a:tc gridSpan="2">
                  <a:txBody>
                    <a:bodyPr/>
                    <a:lstStyle/>
                    <a:p>
                      <a:pPr algn="l">
                        <a:spcAft>
                          <a:spcPts val="0"/>
                        </a:spcAft>
                      </a:pPr>
                      <a:r>
                        <a:rPr lang="ja-JP" sz="1000" kern="0">
                          <a:effectLst/>
                          <a:latin typeface="Century"/>
                          <a:ea typeface="ＭＳ Ｐ明朝"/>
                          <a:cs typeface="ＭＳ Ｐゴシック"/>
                        </a:rPr>
                        <a:t>設計と施工の発注形式（※）</a:t>
                      </a:r>
                      <a:endParaRPr lang="ja-JP" sz="1000" kern="10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ja-JP" sz="1000" kern="0" dirty="0">
                          <a:effectLst/>
                          <a:latin typeface="Century"/>
                          <a:ea typeface="ＭＳ Ｐ明朝"/>
                          <a:cs typeface="ＭＳ Ｐゴシック"/>
                        </a:rPr>
                        <a:t>□設計・施工分離</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設計</a:t>
                      </a:r>
                      <a:r>
                        <a:rPr lang="ja-JP" sz="1000" kern="0" dirty="0">
                          <a:effectLst/>
                          <a:latin typeface="Century"/>
                          <a:ea typeface="ＭＳ Ｐ明朝"/>
                          <a:cs typeface="ＭＳ Ｐゴシック"/>
                        </a:rPr>
                        <a:t>施工一貫</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その他</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410733">
                <a:tc gridSpan="2">
                  <a:txBody>
                    <a:bodyPr/>
                    <a:lstStyle/>
                    <a:p>
                      <a:pPr algn="l">
                        <a:spcAft>
                          <a:spcPts val="0"/>
                        </a:spcAft>
                      </a:pPr>
                      <a:r>
                        <a:rPr lang="ja-JP" sz="1000" kern="0" dirty="0">
                          <a:effectLst/>
                          <a:latin typeface="Century"/>
                          <a:ea typeface="ＭＳ Ｐ明朝"/>
                          <a:cs typeface="ＭＳ Ｐゴシック"/>
                        </a:rPr>
                        <a:t>設計者の選定方法（※）</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特命、</a:t>
                      </a:r>
                      <a:r>
                        <a:rPr lang="ja-JP" sz="1000" kern="0" dirty="0">
                          <a:effectLst/>
                          <a:latin typeface="Century"/>
                          <a:ea typeface="ＭＳ Ｐ明朝"/>
                          <a:cs typeface="ＭＳ Ｐゴシック"/>
                        </a:rPr>
                        <a:t>□書類審査</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プロポーザル、</a:t>
                      </a:r>
                      <a:endParaRPr lang="en-US" altLang="ja-JP" sz="1000" kern="0" dirty="0" smtClean="0">
                        <a:effectLst/>
                        <a:latin typeface="Century"/>
                        <a:ea typeface="ＭＳ Ｐ明朝"/>
                        <a:cs typeface="ＭＳ Ｐゴシック"/>
                      </a:endParaRPr>
                    </a:p>
                    <a:p>
                      <a:pPr algn="l">
                        <a:spcAft>
                          <a:spcPts val="0"/>
                        </a:spcAft>
                      </a:pPr>
                      <a:r>
                        <a:rPr lang="ja-JP" sz="1000" kern="0" dirty="0" smtClean="0">
                          <a:effectLst/>
                          <a:latin typeface="Century"/>
                          <a:ea typeface="ＭＳ Ｐ明朝"/>
                          <a:cs typeface="ＭＳ Ｐゴシック"/>
                        </a:rPr>
                        <a:t>□</a:t>
                      </a:r>
                      <a:r>
                        <a:rPr lang="ja-JP" sz="1000" kern="0" dirty="0">
                          <a:effectLst/>
                          <a:latin typeface="Century"/>
                          <a:ea typeface="ＭＳ Ｐ明朝"/>
                          <a:cs typeface="ＭＳ Ｐゴシック"/>
                        </a:rPr>
                        <a:t>設計競技</a:t>
                      </a:r>
                      <a:r>
                        <a:rPr lang="ja-JP" sz="1000" kern="0" dirty="0" smtClean="0">
                          <a:effectLst/>
                          <a:latin typeface="Century"/>
                          <a:ea typeface="ＭＳ Ｐ明朝"/>
                          <a:cs typeface="ＭＳ Ｐゴシック"/>
                        </a:rPr>
                        <a:t>、□</a:t>
                      </a:r>
                      <a:r>
                        <a:rPr lang="ja-JP" sz="1000" kern="0" dirty="0">
                          <a:effectLst/>
                          <a:latin typeface="Century"/>
                          <a:ea typeface="ＭＳ Ｐ明朝"/>
                          <a:cs typeface="ＭＳ Ｐゴシック"/>
                        </a:rPr>
                        <a:t>総合評価型落札方式、□入札、□その他</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268659">
                <a:tc gridSpan="2">
                  <a:txBody>
                    <a:bodyPr/>
                    <a:lstStyle/>
                    <a:p>
                      <a:pPr algn="l">
                        <a:spcAft>
                          <a:spcPts val="0"/>
                        </a:spcAft>
                      </a:pPr>
                      <a:r>
                        <a:rPr lang="ja-JP" sz="1000" kern="0">
                          <a:effectLst/>
                          <a:latin typeface="Century"/>
                          <a:ea typeface="ＭＳ Ｐ明朝"/>
                          <a:cs typeface="ＭＳ Ｐゴシック"/>
                        </a:rPr>
                        <a:t>工事の発注区分（※）</a:t>
                      </a:r>
                      <a:endParaRPr lang="ja-JP" sz="1000" kern="10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ja-JP" altLang="en-US" sz="1000" kern="0" dirty="0">
                          <a:effectLst/>
                          <a:latin typeface="Century"/>
                          <a:ea typeface="ＭＳ Ｐ明朝"/>
                          <a:cs typeface="ＭＳ Ｐゴシック"/>
                        </a:rPr>
                        <a:t>□</a:t>
                      </a:r>
                      <a:r>
                        <a:rPr lang="ja-JP" sz="1000" kern="0" dirty="0" smtClean="0">
                          <a:effectLst/>
                          <a:latin typeface="Century"/>
                          <a:ea typeface="ＭＳ Ｐ明朝"/>
                          <a:cs typeface="ＭＳ Ｐゴシック"/>
                        </a:rPr>
                        <a:t>ゼネコン</a:t>
                      </a:r>
                      <a:r>
                        <a:rPr lang="ja-JP" sz="1000" kern="0" dirty="0">
                          <a:effectLst/>
                          <a:latin typeface="Century"/>
                          <a:ea typeface="ＭＳ Ｐ明朝"/>
                          <a:cs typeface="ＭＳ Ｐゴシック"/>
                        </a:rPr>
                        <a:t>一括、□コスト・オン、□分離、□その他</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299823">
                <a:tc gridSpan="2">
                  <a:txBody>
                    <a:bodyPr/>
                    <a:lstStyle/>
                    <a:p>
                      <a:pPr algn="l">
                        <a:spcAft>
                          <a:spcPts val="0"/>
                        </a:spcAft>
                      </a:pPr>
                      <a:r>
                        <a:rPr lang="ja-JP" sz="1000" kern="0">
                          <a:effectLst/>
                          <a:latin typeface="Century"/>
                          <a:ea typeface="ＭＳ Ｐ明朝"/>
                          <a:cs typeface="ＭＳ Ｐゴシック"/>
                        </a:rPr>
                        <a:t>請負契約の形式（※）</a:t>
                      </a:r>
                      <a:endParaRPr lang="ja-JP" sz="1000" kern="10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総価</a:t>
                      </a:r>
                      <a:r>
                        <a:rPr lang="ja-JP" sz="1000" kern="0" dirty="0">
                          <a:effectLst/>
                          <a:latin typeface="Century"/>
                          <a:ea typeface="ＭＳ Ｐ明朝"/>
                          <a:cs typeface="ＭＳ Ｐゴシック"/>
                        </a:rPr>
                        <a:t>一式、□コスト</a:t>
                      </a:r>
                      <a:r>
                        <a:rPr lang="en-US" sz="1000" kern="0" dirty="0">
                          <a:effectLst/>
                          <a:latin typeface="Century"/>
                          <a:ea typeface="ＭＳ Ｐ明朝"/>
                          <a:cs typeface="ＭＳ Ｐゴシック"/>
                        </a:rPr>
                        <a:t>+</a:t>
                      </a:r>
                      <a:r>
                        <a:rPr lang="ja-JP" sz="1000" kern="0" dirty="0">
                          <a:effectLst/>
                          <a:latin typeface="Century"/>
                          <a:ea typeface="ＭＳ Ｐ明朝"/>
                          <a:cs typeface="ＭＳ Ｐゴシック"/>
                        </a:rPr>
                        <a:t>フィー、□単価精算、□その他</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340999">
                <a:tc gridSpan="2">
                  <a:txBody>
                    <a:bodyPr/>
                    <a:lstStyle/>
                    <a:p>
                      <a:pPr algn="l">
                        <a:spcAft>
                          <a:spcPts val="0"/>
                        </a:spcAft>
                      </a:pPr>
                      <a:r>
                        <a:rPr lang="ja-JP" sz="1000" kern="0" dirty="0">
                          <a:effectLst/>
                          <a:latin typeface="Century"/>
                          <a:ea typeface="ＭＳ Ｐ明朝"/>
                          <a:cs typeface="ＭＳ Ｐゴシック"/>
                        </a:rPr>
                        <a:t>施工者の選定方法（※）</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ja-JP" altLang="en-US" sz="1000" kern="0" dirty="0">
                          <a:effectLst/>
                          <a:latin typeface="Century"/>
                          <a:ea typeface="ＭＳ Ｐ明朝"/>
                          <a:cs typeface="ＭＳ Ｐゴシック"/>
                        </a:rPr>
                        <a:t>□</a:t>
                      </a:r>
                      <a:r>
                        <a:rPr lang="ja-JP" sz="1000" kern="0" dirty="0" smtClean="0">
                          <a:effectLst/>
                          <a:latin typeface="Century"/>
                          <a:ea typeface="ＭＳ Ｐ明朝"/>
                          <a:cs typeface="ＭＳ Ｐゴシック"/>
                        </a:rPr>
                        <a:t>特命</a:t>
                      </a:r>
                      <a:r>
                        <a:rPr lang="ja-JP" sz="1000" kern="0" dirty="0">
                          <a:effectLst/>
                          <a:latin typeface="Century"/>
                          <a:ea typeface="ＭＳ Ｐ明朝"/>
                          <a:cs typeface="ＭＳ Ｐゴシック"/>
                        </a:rPr>
                        <a:t>、□見積合わせ、□総合評価型落札方式、□競争入札</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その他</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sp>
        <p:nvSpPr>
          <p:cNvPr id="4" name="Rectangle 1"/>
          <p:cNvSpPr>
            <a:spLocks noChangeArrowheads="1"/>
          </p:cNvSpPr>
          <p:nvPr/>
        </p:nvSpPr>
        <p:spPr bwMode="auto">
          <a:xfrm>
            <a:off x="124508" y="558842"/>
            <a:ext cx="1435008"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defTabSz="914400" rtl="0" eaLnBrk="1" fontAlgn="base" latinLnBrk="0" hangingPunct="1">
              <a:lnSpc>
                <a:spcPct val="100000"/>
              </a:lnSpc>
              <a:spcBef>
                <a:spcPct val="0"/>
              </a:spcBef>
              <a:spcAft>
                <a:spcPct val="0"/>
              </a:spcAft>
              <a:buClrTx/>
              <a:buSzTx/>
              <a:buFontTx/>
              <a:buNone/>
              <a:tabLst/>
            </a:pPr>
            <a:r>
              <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書式</a:t>
            </a:r>
            <a:r>
              <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３　</a:t>
            </a:r>
            <a:r>
              <a:rPr kumimoji="1" lang="ja-JP" alt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r>
              <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基本情報</a:t>
            </a:r>
            <a:r>
              <a:rPr kumimoji="1" lang="ja-JP" alt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endParaRPr kumimoji="1" lang="ja-JP" sz="105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 name="Rectangle 1"/>
          <p:cNvSpPr>
            <a:spLocks noChangeArrowheads="1"/>
          </p:cNvSpPr>
          <p:nvPr/>
        </p:nvSpPr>
        <p:spPr bwMode="auto">
          <a:xfrm>
            <a:off x="124508" y="9057456"/>
            <a:ext cx="352051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0" fontAlgn="base" latinLnBrk="0" hangingPunct="0">
              <a:lnSpc>
                <a:spcPct val="100000"/>
              </a:lnSpc>
              <a:spcBef>
                <a:spcPct val="0"/>
              </a:spcBef>
              <a:spcAft>
                <a:spcPct val="0"/>
              </a:spcAft>
              <a:buClrTx/>
              <a:buSzTx/>
              <a:buFontTx/>
              <a:buNone/>
              <a:tabLst/>
            </a:pP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a:t>
            </a: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）該当項目の</a:t>
            </a: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チェックボックス（□）を塗りつぶして下さい。</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577" name="Rectangle 1"/>
          <p:cNvSpPr>
            <a:spLocks noChangeArrowheads="1"/>
          </p:cNvSpPr>
          <p:nvPr/>
        </p:nvSpPr>
        <p:spPr bwMode="auto">
          <a:xfrm>
            <a:off x="404664" y="7581146"/>
            <a:ext cx="184731" cy="900246"/>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pPr lvl="0" fontAlgn="base">
              <a:spcBef>
                <a:spcPct val="0"/>
              </a:spcBef>
              <a:spcAft>
                <a:spcPct val="0"/>
              </a:spcAft>
            </a:pPr>
            <a:endParaRPr lang="ja-JP" altLang="en-US" sz="1050" dirty="0" smtClean="0">
              <a:latin typeface="ＭＳ Ｐ明朝" pitchFamily="18" charset="-128"/>
              <a:ea typeface="ＭＳ Ｐ明朝" pitchFamily="18" charset="-128"/>
              <a:cs typeface="ＭＳ Ｐゴシック" pitchFamily="50" charset="-128"/>
            </a:endParaRPr>
          </a:p>
          <a:p>
            <a:pPr lvl="0" fontAlgn="base">
              <a:spcBef>
                <a:spcPct val="0"/>
              </a:spcBef>
              <a:spcAft>
                <a:spcPct val="0"/>
              </a:spcAft>
            </a:pPr>
            <a:endParaRPr kumimoji="1" lang="ja-JP" altLang="en-US" sz="1050" b="0" i="0" u="none" strike="noStrike" cap="none" normalizeH="0" baseline="0" dirty="0" smtClean="0">
              <a:ln>
                <a:noFill/>
              </a:ln>
              <a:effectLst/>
              <a:latin typeface="ＭＳ Ｐ明朝" pitchFamily="18" charset="-128"/>
              <a:ea typeface="ＭＳ Ｐ明朝" pitchFamily="18" charset="-128"/>
              <a:cs typeface="ＭＳ Ｐゴシック" pitchFamily="50" charset="-128"/>
            </a:endParaRPr>
          </a:p>
          <a:p>
            <a:pPr lvl="0" fontAlgn="base">
              <a:spcBef>
                <a:spcPct val="0"/>
              </a:spcBef>
              <a:spcAft>
                <a:spcPct val="0"/>
              </a:spcAft>
            </a:pPr>
            <a:endParaRPr lang="ja-JP" altLang="en-US" sz="1050" dirty="0" smtClean="0">
              <a:latin typeface="ＭＳ Ｐ明朝" pitchFamily="18" charset="-128"/>
              <a:ea typeface="ＭＳ Ｐ明朝" pitchFamily="18" charset="-128"/>
              <a:cs typeface="ＭＳ Ｐゴシック" pitchFamily="50" charset="-128"/>
            </a:endParaRPr>
          </a:p>
          <a:p>
            <a:pPr lvl="0" fontAlgn="base">
              <a:spcBef>
                <a:spcPct val="0"/>
              </a:spcBef>
              <a:spcAft>
                <a:spcPct val="0"/>
              </a:spcAft>
            </a:pPr>
            <a:endParaRPr kumimoji="1" lang="ja-JP" altLang="en-US" sz="1050" b="0" i="0" u="none" strike="noStrike" cap="none" normalizeH="0" baseline="0" dirty="0" smtClean="0">
              <a:ln>
                <a:noFill/>
              </a:ln>
              <a:effectLst/>
              <a:latin typeface="ＭＳ Ｐ明朝" pitchFamily="18" charset="-128"/>
              <a:ea typeface="ＭＳ Ｐ明朝" pitchFamily="18" charset="-128"/>
              <a:cs typeface="ＭＳ Ｐゴシック" pitchFamily="50" charset="-128"/>
            </a:endParaRPr>
          </a:p>
          <a:p>
            <a:pPr lvl="0" fontAlgn="base">
              <a:spcBef>
                <a:spcPct val="0"/>
              </a:spcBef>
              <a:spcAft>
                <a:spcPct val="0"/>
              </a:spcAft>
            </a:pPr>
            <a:endParaRPr kumimoji="1" lang="ja-JP" sz="1050" b="0" i="0" u="none" strike="noStrike" cap="none" normalizeH="0" baseline="0" dirty="0" smtClean="0">
              <a:ln>
                <a:noFill/>
              </a:ln>
              <a:effectLst/>
              <a:latin typeface="Arial" pitchFamily="34" charset="0"/>
              <a:ea typeface="ＭＳ Ｐゴシック" pitchFamily="50" charset="-128"/>
              <a:cs typeface="ＭＳ Ｐゴシック" pitchFamily="50" charset="-128"/>
            </a:endParaRPr>
          </a:p>
        </p:txBody>
      </p:sp>
      <p:sp>
        <p:nvSpPr>
          <p:cNvPr id="8" name="テキスト ボックス 7"/>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p14="http://schemas.microsoft.com/office/powerpoint/2010/main" val="898928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4508" y="558842"/>
            <a:ext cx="6450805"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書式</a:t>
            </a:r>
            <a:r>
              <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４</a:t>
            </a:r>
            <a:r>
              <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プロジェクトの概要</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　</a:t>
            </a:r>
            <a:r>
              <a:rPr lang="ja-JP" altLang="ja-JP" sz="1050" dirty="0" smtClean="0"/>
              <a:t> </a:t>
            </a:r>
            <a:r>
              <a:rPr lang="ja-JP" altLang="en-US" sz="1050" dirty="0" smtClean="0"/>
              <a:t>　　　　　　　　　　　　　　　　　　　　　　　　　　　　　　　　　　　　　</a:t>
            </a:r>
            <a:r>
              <a:rPr lang="ja-JP" altLang="en-US" sz="1050" dirty="0" smtClean="0"/>
              <a:t>　　</a:t>
            </a:r>
            <a:r>
              <a:rPr lang="ja-JP" altLang="en-US" sz="1050" b="1" dirty="0" smtClean="0"/>
              <a:t>２</a:t>
            </a:r>
            <a:r>
              <a:rPr lang="ja-JP" altLang="ja-JP" sz="1050" b="1" dirty="0" smtClean="0"/>
              <a:t>ページ</a:t>
            </a:r>
            <a:r>
              <a:rPr lang="ja-JP" altLang="ja-JP" sz="1050" b="1" dirty="0" smtClean="0"/>
              <a:t>を限度</a:t>
            </a:r>
            <a:endParaRPr kumimoji="1" lang="ja-JP" sz="1050" b="1" i="0" u="none" strike="noStrike" cap="none" normalizeH="0" baseline="0" dirty="0" smtClean="0">
              <a:ln>
                <a:noFill/>
              </a:ln>
              <a:effectLst/>
              <a:latin typeface="ＭＳ Ｐ明朝" pitchFamily="18" charset="-128"/>
              <a:ea typeface="ＭＳ Ｐ明朝" pitchFamily="18" charset="-128"/>
              <a:cs typeface="ＭＳ Ｐゴシック"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56575019"/>
              </p:ext>
            </p:extLst>
          </p:nvPr>
        </p:nvGraphicFramePr>
        <p:xfrm>
          <a:off x="332656" y="848544"/>
          <a:ext cx="6192688" cy="8208912"/>
        </p:xfrm>
        <a:graphic>
          <a:graphicData uri="http://schemas.openxmlformats.org/drawingml/2006/table">
            <a:tbl>
              <a:tblPr firstRow="1" bandRow="1">
                <a:tableStyleId>{5C22544A-7EE6-4342-B048-85BDC9FD1C3A}</a:tableStyleId>
              </a:tblPr>
              <a:tblGrid>
                <a:gridCol w="6192688"/>
              </a:tblGrid>
              <a:tr h="8208912">
                <a:tc>
                  <a:txBody>
                    <a:bodyPr/>
                    <a:lstStyle/>
                    <a:p>
                      <a:r>
                        <a:rPr kumimoji="1" lang="ja-JP" altLang="ja-JP" sz="1050" b="0" kern="1200" dirty="0" smtClean="0">
                          <a:solidFill>
                            <a:schemeClr val="tx1"/>
                          </a:solidFill>
                          <a:latin typeface="ＭＳ Ｐ明朝" pitchFamily="18" charset="-128"/>
                          <a:ea typeface="ＭＳ Ｐ明朝" pitchFamily="18" charset="-128"/>
                          <a:cs typeface="+mn-cs"/>
                        </a:rPr>
                        <a:t>＜①プロジェクトの全体像を伝える図版１点（代表的な写真や概念図など）を示して下さい＞</a:t>
                      </a:r>
                    </a:p>
                    <a:p>
                      <a:r>
                        <a:rPr kumimoji="1" lang="ja-JP" altLang="ja-JP" sz="1050" b="0" kern="1200" dirty="0" smtClean="0">
                          <a:solidFill>
                            <a:schemeClr val="tx1"/>
                          </a:solidFill>
                          <a:latin typeface="ＭＳ Ｐ明朝" pitchFamily="18" charset="-128"/>
                          <a:ea typeface="ＭＳ Ｐ明朝" pitchFamily="18" charset="-128"/>
                          <a:cs typeface="+mn-cs"/>
                        </a:rPr>
                        <a:t>（選奨受賞時には紹介用のサムネイル写真とします）</a:t>
                      </a:r>
                    </a:p>
                    <a:p>
                      <a:r>
                        <a:rPr kumimoji="1" lang="ja-JP" altLang="ja-JP" sz="1050" b="0" kern="1200" dirty="0" smtClean="0">
                          <a:solidFill>
                            <a:schemeClr val="tx1"/>
                          </a:solidFill>
                          <a:latin typeface="ＭＳ Ｐ明朝" pitchFamily="18" charset="-128"/>
                          <a:ea typeface="ＭＳ Ｐ明朝" pitchFamily="18" charset="-128"/>
                          <a:cs typeface="+mn-cs"/>
                        </a:rPr>
                        <a:t>＜②プロジェクトの特徴を示す写真（外観・内観を問わず）などを示して下さい＞</a:t>
                      </a:r>
                    </a:p>
                    <a:p>
                      <a:r>
                        <a:rPr kumimoji="1" lang="ja-JP" altLang="ja-JP" sz="1050" b="0" kern="1200" dirty="0" smtClean="0">
                          <a:solidFill>
                            <a:schemeClr val="tx1"/>
                          </a:solidFill>
                          <a:latin typeface="ＭＳ Ｐ明朝" pitchFamily="18" charset="-128"/>
                          <a:ea typeface="ＭＳ Ｐ明朝" pitchFamily="18" charset="-128"/>
                          <a:cs typeface="+mn-cs"/>
                        </a:rPr>
                        <a:t>＜③プロジェクトの規模、用途を、図表等も利用して判り易く記述してください</a:t>
                      </a:r>
                      <a:r>
                        <a:rPr kumimoji="1" lang="ja-JP" altLang="ja-JP" sz="1050" b="0" kern="1200" dirty="0" smtClean="0">
                          <a:solidFill>
                            <a:schemeClr val="tx1"/>
                          </a:solidFill>
                          <a:latin typeface="ＭＳ Ｐ明朝" pitchFamily="18" charset="-128"/>
                          <a:ea typeface="ＭＳ Ｐ明朝" pitchFamily="18" charset="-128"/>
                          <a:cs typeface="+mn-cs"/>
                        </a:rPr>
                        <a:t>＞</a:t>
                      </a:r>
                      <a:endParaRPr kumimoji="1" lang="en-US" altLang="ja-JP" sz="1050" b="0" kern="1200" dirty="0" smtClean="0">
                        <a:solidFill>
                          <a:schemeClr val="tx1"/>
                        </a:solidFill>
                        <a:latin typeface="ＭＳ Ｐ明朝" pitchFamily="18" charset="-128"/>
                        <a:ea typeface="ＭＳ Ｐ明朝" pitchFamily="18" charset="-128"/>
                        <a:cs typeface="+mn-cs"/>
                      </a:endParaRPr>
                    </a:p>
                    <a:p>
                      <a:endParaRPr kumimoji="1" lang="en-US" altLang="ja-JP" sz="1050" b="0" kern="1200" dirty="0" smtClean="0">
                        <a:solidFill>
                          <a:schemeClr val="tx1"/>
                        </a:solidFill>
                        <a:latin typeface="ＭＳ Ｐ明朝" pitchFamily="18" charset="-128"/>
                        <a:ea typeface="ＭＳ Ｐ明朝" pitchFamily="18" charset="-128"/>
                        <a:cs typeface="+mn-cs"/>
                      </a:endParaRPr>
                    </a:p>
                    <a:p>
                      <a:r>
                        <a:rPr kumimoji="1" lang="ja-JP" altLang="en-US" sz="1050" b="0" kern="1200" dirty="0" smtClean="0">
                          <a:solidFill>
                            <a:schemeClr val="tx1"/>
                          </a:solidFill>
                          <a:latin typeface="ＭＳ Ｐ明朝" pitchFamily="18" charset="-128"/>
                          <a:ea typeface="ＭＳ Ｐ明朝" pitchFamily="18" charset="-128"/>
                          <a:cs typeface="+mn-cs"/>
                        </a:rPr>
                        <a:t>・・・・・・・・・・・・・・・・・・・・・・・・・・・・・・・・・・・・・・・・・・・・・・・・・・・・・・・・・・・・・・・・・・・・・・・・・・・・・・・・・・・・・・・・・・</a:t>
                      </a:r>
                      <a:endParaRPr kumimoji="1" lang="ja-JP" altLang="ja-JP" sz="1050" b="0" kern="1200" dirty="0" smtClean="0">
                        <a:solidFill>
                          <a:schemeClr val="tx1"/>
                        </a:solidFill>
                        <a:latin typeface="ＭＳ Ｐ明朝" pitchFamily="18" charset="-128"/>
                        <a:ea typeface="ＭＳ Ｐ明朝"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11" name="テキスト ボックス 10"/>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p14="http://schemas.microsoft.com/office/powerpoint/2010/main" val="2965618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4508" y="558842"/>
            <a:ext cx="6320961"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書式</a:t>
            </a:r>
            <a:r>
              <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５</a:t>
            </a:r>
            <a:r>
              <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　</a:t>
            </a:r>
            <a:r>
              <a:rPr lang="ja-JP" altLang="ja-JP" sz="1050" dirty="0" smtClean="0">
                <a:latin typeface="ＭＳ Ｐ明朝" pitchFamily="18" charset="-128"/>
                <a:ea typeface="ＭＳ Ｐ明朝" pitchFamily="18" charset="-128"/>
              </a:rPr>
              <a:t>【</a:t>
            </a:r>
            <a:r>
              <a:rPr lang="ja-JP" altLang="ja-JP" sz="1050" dirty="0" smtClean="0"/>
              <a:t>下記のテーマ１からテーマ３について記述してください</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　　　　　　　　　　　　　　　　</a:t>
            </a:r>
            <a:r>
              <a:rPr lang="ja-JP" altLang="en-US" sz="1050" dirty="0" smtClean="0">
                <a:latin typeface="ＭＳ Ｐ明朝" pitchFamily="18" charset="-128"/>
                <a:ea typeface="ＭＳ Ｐ明朝" pitchFamily="18" charset="-128"/>
              </a:rPr>
              <a:t>　　</a:t>
            </a:r>
            <a:r>
              <a:rPr lang="ja-JP" altLang="ja-JP" sz="1050" b="1" dirty="0" smtClean="0"/>
              <a:t>６ページ</a:t>
            </a:r>
            <a:r>
              <a:rPr lang="ja-JP" altLang="ja-JP" sz="1050" b="1" dirty="0" smtClean="0"/>
              <a:t>を限度</a:t>
            </a:r>
            <a:endParaRPr kumimoji="1" lang="ja-JP" sz="1050" b="1" i="0" u="none" strike="noStrike" cap="none" normalizeH="0" baseline="0" dirty="0" smtClean="0">
              <a:ln>
                <a:noFill/>
              </a:ln>
              <a:effectLst/>
              <a:latin typeface="ＭＳ Ｐ明朝" pitchFamily="18" charset="-128"/>
              <a:ea typeface="ＭＳ Ｐ明朝" pitchFamily="18" charset="-128"/>
              <a:cs typeface="ＭＳ Ｐゴシック" pitchFamily="50" charset="-128"/>
            </a:endParaRPr>
          </a:p>
        </p:txBody>
      </p:sp>
      <p:graphicFrame>
        <p:nvGraphicFramePr>
          <p:cNvPr id="10" name="表 9"/>
          <p:cNvGraphicFramePr>
            <a:graphicFrameLocks noGrp="1"/>
          </p:cNvGraphicFramePr>
          <p:nvPr/>
        </p:nvGraphicFramePr>
        <p:xfrm>
          <a:off x="332656" y="848544"/>
          <a:ext cx="6192688" cy="8208912"/>
        </p:xfrm>
        <a:graphic>
          <a:graphicData uri="http://schemas.openxmlformats.org/drawingml/2006/table">
            <a:tbl>
              <a:tblPr firstRow="1" bandRow="1">
                <a:tableStyleId>{5C22544A-7EE6-4342-B048-85BDC9FD1C3A}</a:tableStyleId>
              </a:tblPr>
              <a:tblGrid>
                <a:gridCol w="6192688"/>
              </a:tblGrid>
              <a:tr h="8208912">
                <a:tc>
                  <a:txBody>
                    <a:bodyPr/>
                    <a:lstStyle/>
                    <a:p>
                      <a:r>
                        <a:rPr kumimoji="1" lang="ja-JP" altLang="ja-JP" sz="1050" b="0" kern="1200" dirty="0" smtClean="0">
                          <a:solidFill>
                            <a:schemeClr val="tx1"/>
                          </a:solidFill>
                          <a:latin typeface="ＭＳ Ｐ明朝" pitchFamily="18" charset="-128"/>
                          <a:ea typeface="ＭＳ Ｐ明朝" pitchFamily="18" charset="-128"/>
                          <a:cs typeface="+mn-cs"/>
                        </a:rPr>
                        <a:t>テーマ１【プロジェクトの取り組み体制】</a:t>
                      </a:r>
                    </a:p>
                    <a:p>
                      <a:r>
                        <a:rPr kumimoji="1" lang="ja-JP" altLang="ja-JP" sz="1050" b="0" kern="1200" dirty="0" smtClean="0">
                          <a:solidFill>
                            <a:schemeClr val="tx1"/>
                          </a:solidFill>
                          <a:latin typeface="ＭＳ Ｐ明朝" pitchFamily="18" charset="-128"/>
                          <a:ea typeface="ＭＳ Ｐ明朝" pitchFamily="18" charset="-128"/>
                          <a:cs typeface="+mn-cs"/>
                        </a:rPr>
                        <a:t>＜委託者を含むＣＭＲ以外のプロジェクト関係者を含むプロジェクトの推進体制・組織図等を示し、以下の内容などについて記述してください。＞</a:t>
                      </a:r>
                    </a:p>
                    <a:p>
                      <a:r>
                        <a:rPr kumimoji="1" lang="ja-JP" altLang="ja-JP" sz="1050" b="0" kern="1200" dirty="0" smtClean="0">
                          <a:solidFill>
                            <a:schemeClr val="tx1"/>
                          </a:solidFill>
                          <a:latin typeface="ＭＳ Ｐ明朝" pitchFamily="18" charset="-128"/>
                          <a:ea typeface="ＭＳ Ｐ明朝" pitchFamily="18" charset="-128"/>
                          <a:cs typeface="+mn-cs"/>
                        </a:rPr>
                        <a:t>①＜全体の推進体制、ＣＭチーム内の役割分担・責任範囲、チーム外の協力者との連携ルール等＞</a:t>
                      </a:r>
                    </a:p>
                    <a:p>
                      <a:r>
                        <a:rPr kumimoji="1" lang="ja-JP" altLang="ja-JP" sz="1050" b="0" kern="1200" dirty="0" smtClean="0">
                          <a:solidFill>
                            <a:schemeClr val="tx1"/>
                          </a:solidFill>
                          <a:latin typeface="ＭＳ Ｐ明朝" pitchFamily="18" charset="-128"/>
                          <a:ea typeface="ＭＳ Ｐ明朝" pitchFamily="18" charset="-128"/>
                          <a:cs typeface="+mn-cs"/>
                        </a:rPr>
                        <a:t>②＜取り組み体制がプロジェクトにもたらした成果と、ＣＭチームおよび外部協力者を含む広義のチームに及んだと思われる効果＞</a:t>
                      </a:r>
                    </a:p>
                    <a:p>
                      <a:r>
                        <a:rPr kumimoji="1" lang="ja-JP" altLang="ja-JP" sz="1050" b="0" kern="1200" dirty="0" smtClean="0">
                          <a:solidFill>
                            <a:schemeClr val="tx1"/>
                          </a:solidFill>
                          <a:latin typeface="ＭＳ Ｐ明朝" pitchFamily="18" charset="-128"/>
                          <a:ea typeface="ＭＳ Ｐ明朝" pitchFamily="18" charset="-128"/>
                          <a:cs typeface="+mn-cs"/>
                        </a:rPr>
                        <a:t>③＜取り組み体制に関する工夫の中で、他事例にも応用可能と考えられるもの＞</a:t>
                      </a:r>
                      <a:endParaRPr kumimoji="1" lang="ja-JP" altLang="en-US" sz="1050" b="0" kern="1200" dirty="0" smtClean="0">
                        <a:solidFill>
                          <a:schemeClr val="tx1"/>
                        </a:solidFill>
                        <a:latin typeface="ＭＳ Ｐ明朝" pitchFamily="18" charset="-128"/>
                        <a:ea typeface="ＭＳ Ｐ明朝" pitchFamily="18" charset="-128"/>
                        <a:cs typeface="+mn-cs"/>
                      </a:endParaRPr>
                    </a:p>
                    <a:p>
                      <a:endParaRPr kumimoji="1" lang="ja-JP" altLang="ja-JP"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50" b="0" kern="1200" dirty="0" smtClean="0">
                          <a:solidFill>
                            <a:schemeClr val="tx1"/>
                          </a:solidFill>
                          <a:latin typeface="ＭＳ Ｐ明朝" pitchFamily="18" charset="-128"/>
                          <a:ea typeface="ＭＳ Ｐ明朝" pitchFamily="18" charset="-128"/>
                          <a:cs typeface="+mn-cs"/>
                        </a:rPr>
                        <a:t>・・・・・・・・・・・・・・・・・・・・・・・・・・・・・・・・・・・・・・・・・・・・・・・・・・・・・・・・・・・・・・・・・・・・・・・・・・・・・・・・・・・・・・・・・・</a:t>
                      </a:r>
                      <a:endParaRPr kumimoji="1" lang="ja-JP" altLang="en-US" sz="1050" b="0" kern="1200" dirty="0" smtClean="0">
                        <a:solidFill>
                          <a:schemeClr val="tx1"/>
                        </a:solidFill>
                        <a:latin typeface="ＭＳ Ｐ明朝" pitchFamily="18" charset="-128"/>
                        <a:ea typeface="ＭＳ Ｐ明朝" pitchFamily="18" charset="-128"/>
                        <a:cs typeface="+mn-cs"/>
                      </a:endParaRPr>
                    </a:p>
                    <a:p>
                      <a:endParaRPr kumimoji="1" lang="ja-JP" altLang="ja-JP" sz="1050" b="0" kern="1200" dirty="0" smtClean="0">
                        <a:solidFill>
                          <a:schemeClr val="tx1"/>
                        </a:solidFill>
                        <a:latin typeface="ＭＳ Ｐ明朝" pitchFamily="18" charset="-128"/>
                        <a:ea typeface="ＭＳ Ｐ明朝" pitchFamily="18" charset="-128"/>
                        <a:cs typeface="+mn-cs"/>
                      </a:endParaRPr>
                    </a:p>
                    <a:p>
                      <a:r>
                        <a:rPr kumimoji="1" lang="ja-JP" altLang="ja-JP" sz="1050" b="0" kern="1200" dirty="0" smtClean="0">
                          <a:solidFill>
                            <a:schemeClr val="tx1"/>
                          </a:solidFill>
                          <a:latin typeface="ＭＳ Ｐ明朝" pitchFamily="18" charset="-128"/>
                          <a:ea typeface="ＭＳ Ｐ明朝" pitchFamily="18" charset="-128"/>
                          <a:cs typeface="+mn-cs"/>
                        </a:rPr>
                        <a:t>テーマ２【プロジェクト目標の達成度】</a:t>
                      </a:r>
                    </a:p>
                    <a:p>
                      <a:r>
                        <a:rPr kumimoji="1" lang="ja-JP" altLang="ja-JP" sz="1050" b="0" kern="1200" dirty="0" smtClean="0">
                          <a:solidFill>
                            <a:schemeClr val="tx1"/>
                          </a:solidFill>
                          <a:latin typeface="ＭＳ Ｐ明朝" pitchFamily="18" charset="-128"/>
                          <a:ea typeface="ＭＳ Ｐ明朝" pitchFamily="18" charset="-128"/>
                          <a:cs typeface="+mn-cs"/>
                        </a:rPr>
                        <a:t>＜委託者からの要求事項とＣＭＲとして設定したプロジェクト目標を図表等で簡潔に示し、以下の内容などについて記述してください。＞</a:t>
                      </a:r>
                    </a:p>
                    <a:p>
                      <a:r>
                        <a:rPr kumimoji="1" lang="ja-JP" altLang="ja-JP" sz="1050" b="0" kern="1200" dirty="0" smtClean="0">
                          <a:solidFill>
                            <a:schemeClr val="tx1"/>
                          </a:solidFill>
                          <a:latin typeface="ＭＳ Ｐ明朝" pitchFamily="18" charset="-128"/>
                          <a:ea typeface="ＭＳ Ｐ明朝" pitchFamily="18" charset="-128"/>
                          <a:cs typeface="+mn-cs"/>
                        </a:rPr>
                        <a:t>①＜品質・コスト・スケジュール等のテーマ毎の目標、及びその達成度＞</a:t>
                      </a:r>
                    </a:p>
                    <a:p>
                      <a:r>
                        <a:rPr kumimoji="1" lang="ja-JP" altLang="ja-JP" sz="1050" b="0" kern="1200" dirty="0" smtClean="0">
                          <a:solidFill>
                            <a:schemeClr val="tx1"/>
                          </a:solidFill>
                          <a:latin typeface="ＭＳ Ｐ明朝" pitchFamily="18" charset="-128"/>
                          <a:ea typeface="ＭＳ Ｐ明朝" pitchFamily="18" charset="-128"/>
                          <a:cs typeface="+mn-cs"/>
                        </a:rPr>
                        <a:t>②＜上記目標の達成にあたってのＣＭＲの取り組みが委託者を含むプロジェクト関係者に及ぼしたと思われる効果＞</a:t>
                      </a:r>
                    </a:p>
                    <a:p>
                      <a:r>
                        <a:rPr kumimoji="1" lang="ja-JP" altLang="ja-JP" sz="1050" b="0" kern="1200" dirty="0" smtClean="0">
                          <a:solidFill>
                            <a:schemeClr val="tx1"/>
                          </a:solidFill>
                          <a:latin typeface="ＭＳ Ｐ明朝" pitchFamily="18" charset="-128"/>
                          <a:ea typeface="ＭＳ Ｐ明朝" pitchFamily="18" charset="-128"/>
                          <a:cs typeface="+mn-cs"/>
                        </a:rPr>
                        <a:t>③＜目標の達成に関する工夫の中で、他事例にも応用可能と考えられるもの＞</a:t>
                      </a:r>
                      <a:endParaRPr kumimoji="1" lang="ja-JP" altLang="en-US" sz="1050" b="0" kern="1200" dirty="0" smtClean="0">
                        <a:solidFill>
                          <a:schemeClr val="tx1"/>
                        </a:solidFill>
                        <a:latin typeface="ＭＳ Ｐ明朝" pitchFamily="18" charset="-128"/>
                        <a:ea typeface="ＭＳ Ｐ明朝" pitchFamily="18" charset="-128"/>
                        <a:cs typeface="+mn-cs"/>
                      </a:endParaRPr>
                    </a:p>
                    <a:p>
                      <a:endParaRPr kumimoji="1" lang="ja-JP" altLang="ja-JP"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50" b="0" kern="1200" dirty="0" smtClean="0">
                          <a:solidFill>
                            <a:schemeClr val="tx1"/>
                          </a:solidFill>
                          <a:latin typeface="ＭＳ Ｐ明朝" pitchFamily="18" charset="-128"/>
                          <a:ea typeface="ＭＳ Ｐ明朝" pitchFamily="18" charset="-128"/>
                          <a:cs typeface="+mn-cs"/>
                        </a:rPr>
                        <a:t>・・・・・・・・・・・・・・・・・・・・・・・・・・・・・・・・・・・・・・・・・・・・・・・・・・・・・・・・・・・・・・・・・・・・・・・・・・・・・・・・・・・・・・・・・・</a:t>
                      </a:r>
                      <a:endParaRPr kumimoji="1" lang="ja-JP" altLang="en-US" sz="1050" b="0" kern="1200" dirty="0" smtClean="0">
                        <a:solidFill>
                          <a:schemeClr val="tx1"/>
                        </a:solidFill>
                        <a:latin typeface="ＭＳ Ｐ明朝" pitchFamily="18" charset="-128"/>
                        <a:ea typeface="ＭＳ Ｐ明朝" pitchFamily="18" charset="-128"/>
                        <a:cs typeface="+mn-cs"/>
                      </a:endParaRPr>
                    </a:p>
                    <a:p>
                      <a:endParaRPr kumimoji="1" lang="ja-JP" altLang="ja-JP" sz="1050" b="0" kern="1200" dirty="0" smtClean="0">
                        <a:solidFill>
                          <a:schemeClr val="tx1"/>
                        </a:solidFill>
                        <a:latin typeface="ＭＳ Ｐ明朝" pitchFamily="18" charset="-128"/>
                        <a:ea typeface="ＭＳ Ｐ明朝" pitchFamily="18" charset="-128"/>
                        <a:cs typeface="+mn-cs"/>
                      </a:endParaRPr>
                    </a:p>
                    <a:p>
                      <a:r>
                        <a:rPr kumimoji="1" lang="ja-JP" altLang="ja-JP" sz="1050" b="0" kern="1200" dirty="0" smtClean="0">
                          <a:solidFill>
                            <a:schemeClr val="tx1"/>
                          </a:solidFill>
                          <a:latin typeface="ＭＳ Ｐ明朝" pitchFamily="18" charset="-128"/>
                          <a:ea typeface="ＭＳ Ｐ明朝" pitchFamily="18" charset="-128"/>
                          <a:cs typeface="+mn-cs"/>
                        </a:rPr>
                        <a:t>テーマ３【建設生産への関与】</a:t>
                      </a:r>
                    </a:p>
                    <a:p>
                      <a:r>
                        <a:rPr kumimoji="1" lang="ja-JP" altLang="ja-JP" sz="1050" b="0" kern="1200" dirty="0" smtClean="0">
                          <a:solidFill>
                            <a:schemeClr val="tx1"/>
                          </a:solidFill>
                          <a:latin typeface="ＭＳ Ｐ明朝" pitchFamily="18" charset="-128"/>
                          <a:ea typeface="ＭＳ Ｐ明朝" pitchFamily="18" charset="-128"/>
                          <a:cs typeface="+mn-cs"/>
                        </a:rPr>
                        <a:t>＜設計と施工の発注形式（一貫か分離か）、設計者の選定方法、工事の発注区分、請負の形式および</a:t>
                      </a:r>
                    </a:p>
                    <a:p>
                      <a:r>
                        <a:rPr kumimoji="1" lang="ja-JP" altLang="ja-JP" sz="1050" b="0" kern="1200" dirty="0" smtClean="0">
                          <a:solidFill>
                            <a:schemeClr val="tx1"/>
                          </a:solidFill>
                          <a:latin typeface="ＭＳ Ｐ明朝" pitchFamily="18" charset="-128"/>
                          <a:ea typeface="ＭＳ Ｐ明朝" pitchFamily="18" charset="-128"/>
                          <a:cs typeface="+mn-cs"/>
                        </a:rPr>
                        <a:t>施工者の選定方法を具体的に示し、以下の内容などについて記述してください。＞</a:t>
                      </a:r>
                    </a:p>
                    <a:p>
                      <a:r>
                        <a:rPr kumimoji="1" lang="ja-JP" altLang="ja-JP" sz="1050" b="0" kern="1200" dirty="0" smtClean="0">
                          <a:solidFill>
                            <a:schemeClr val="tx1"/>
                          </a:solidFill>
                          <a:latin typeface="ＭＳ Ｐ明朝" pitchFamily="18" charset="-128"/>
                          <a:ea typeface="ＭＳ Ｐ明朝" pitchFamily="18" charset="-128"/>
                          <a:cs typeface="+mn-cs"/>
                        </a:rPr>
                        <a:t>①＜委託者が、設計と施工の発注形式、設計者の選定方法、工事の発注区分、請負の形式および施工者の選定方法を決定する際に、ＣＭＲとして各段階でどのように関与したか＞</a:t>
                      </a:r>
                    </a:p>
                    <a:p>
                      <a:r>
                        <a:rPr kumimoji="1" lang="ja-JP" altLang="ja-JP" sz="1050" b="0" kern="1200" dirty="0" smtClean="0">
                          <a:solidFill>
                            <a:schemeClr val="tx1"/>
                          </a:solidFill>
                          <a:latin typeface="ＭＳ Ｐ明朝" pitchFamily="18" charset="-128"/>
                          <a:ea typeface="ＭＳ Ｐ明朝" pitchFamily="18" charset="-128"/>
                          <a:cs typeface="+mn-cs"/>
                        </a:rPr>
                        <a:t>②＜選択された設計と施工の発注形式、設計者の選定方法、工事の発注区分、請負契約の形式および</a:t>
                      </a:r>
                    </a:p>
                    <a:p>
                      <a:r>
                        <a:rPr kumimoji="1" lang="ja-JP" altLang="ja-JP" sz="1050" b="0" kern="1200" dirty="0" smtClean="0">
                          <a:solidFill>
                            <a:schemeClr val="tx1"/>
                          </a:solidFill>
                          <a:latin typeface="ＭＳ Ｐ明朝" pitchFamily="18" charset="-128"/>
                          <a:ea typeface="ＭＳ Ｐ明朝" pitchFamily="18" charset="-128"/>
                          <a:cs typeface="+mn-cs"/>
                        </a:rPr>
                        <a:t>施工者の選定方法がプロジェクト自体に与えたと考えられる影響＞</a:t>
                      </a:r>
                    </a:p>
                    <a:p>
                      <a:r>
                        <a:rPr kumimoji="1" lang="ja-JP" altLang="ja-JP" sz="1050" b="0" kern="1200" dirty="0" smtClean="0">
                          <a:solidFill>
                            <a:schemeClr val="tx1"/>
                          </a:solidFill>
                          <a:latin typeface="ＭＳ Ｐ明朝" pitchFamily="18" charset="-128"/>
                          <a:ea typeface="ＭＳ Ｐ明朝" pitchFamily="18" charset="-128"/>
                          <a:cs typeface="+mn-cs"/>
                        </a:rPr>
                        <a:t>③＜建築生産への関与に関する工夫の中で、他事例にも応用可能と考えられるもの＞</a:t>
                      </a:r>
                      <a:endParaRPr kumimoji="1" lang="ja-JP" altLang="en-US" sz="1050" b="0" kern="1200" dirty="0" smtClean="0">
                        <a:solidFill>
                          <a:schemeClr val="tx1"/>
                        </a:solidFill>
                        <a:latin typeface="ＭＳ Ｐ明朝" pitchFamily="18" charset="-128"/>
                        <a:ea typeface="ＭＳ Ｐ明朝" pitchFamily="18" charset="-128"/>
                        <a:cs typeface="+mn-cs"/>
                      </a:endParaRPr>
                    </a:p>
                    <a:p>
                      <a:endParaRPr kumimoji="1" lang="ja-JP" altLang="ja-JP"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50" b="0" kern="1200" dirty="0" smtClean="0">
                          <a:solidFill>
                            <a:schemeClr val="tx1"/>
                          </a:solidFill>
                          <a:latin typeface="ＭＳ Ｐ明朝" pitchFamily="18" charset="-128"/>
                          <a:ea typeface="ＭＳ Ｐ明朝" pitchFamily="18" charset="-128"/>
                          <a:cs typeface="+mn-cs"/>
                        </a:rPr>
                        <a:t>・・・・・・・・・・・・・・・・・・・・・・・・・・・・・・・・・・・・・・・・・・・・・・・・・・・・・・・・・・・・・・・・・・・・・・・・・・・・・・・・・・・・・・・・・・</a:t>
                      </a:r>
                      <a:endParaRPr kumimoji="1" lang="ja-JP" altLang="en-US" sz="1050" b="0" kern="1200" dirty="0" smtClean="0">
                        <a:solidFill>
                          <a:schemeClr val="tx1"/>
                        </a:solidFill>
                        <a:latin typeface="ＭＳ Ｐ明朝" pitchFamily="18" charset="-128"/>
                        <a:ea typeface="ＭＳ Ｐ明朝" pitchFamily="18" charset="-128"/>
                        <a:cs typeface="+mn-cs"/>
                      </a:endParaRPr>
                    </a:p>
                    <a:p>
                      <a:endParaRPr kumimoji="1" lang="ja-JP" altLang="ja-JP" sz="1050" b="0" kern="1200" dirty="0" smtClean="0">
                        <a:solidFill>
                          <a:schemeClr val="tx1"/>
                        </a:solidFill>
                        <a:latin typeface="ＭＳ Ｐ明朝" pitchFamily="18" charset="-128"/>
                        <a:ea typeface="ＭＳ Ｐ明朝"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p14="http://schemas.microsoft.com/office/powerpoint/2010/main" val="2965618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4508" y="649070"/>
            <a:ext cx="5235729"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kumimoji="1" lang="ja-JP" sz="1050" b="1"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書式</a:t>
            </a:r>
            <a:r>
              <a:rPr kumimoji="1" lang="ja-JP" altLang="en-US" sz="1050" b="1"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５　</a:t>
            </a:r>
            <a:r>
              <a:rPr lang="ja-JP" altLang="ja-JP" sz="1050" b="1" dirty="0" smtClean="0"/>
              <a:t>このページは参考レイアウトです</a:t>
            </a:r>
            <a:r>
              <a:rPr lang="ja-JP" altLang="en-US" sz="1050" b="1" dirty="0" smtClean="0"/>
              <a:t>。</a:t>
            </a:r>
            <a:endParaRPr lang="en-US" altLang="ja-JP" sz="1050" b="1" dirty="0" smtClean="0"/>
          </a:p>
          <a:p>
            <a:pPr lvl="0" indent="133350" fontAlgn="base">
              <a:spcBef>
                <a:spcPct val="0"/>
              </a:spcBef>
              <a:spcAft>
                <a:spcPct val="0"/>
              </a:spcAft>
            </a:pPr>
            <a:r>
              <a:rPr lang="ja-JP" altLang="en-US" sz="1050" b="1" dirty="0" smtClean="0"/>
              <a:t>テーマ２、３においても、</a:t>
            </a:r>
            <a:r>
              <a:rPr lang="ja-JP" altLang="ja-JP" sz="1050" b="1" dirty="0" smtClean="0"/>
              <a:t>図版や説明文の冒頭には必ず＜タイトル＞を表記してください。</a:t>
            </a:r>
            <a:endParaRPr kumimoji="1" lang="ja-JP" sz="1050" b="1"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sp>
        <p:nvSpPr>
          <p:cNvPr id="6" name="正方形/長方形 5"/>
          <p:cNvSpPr/>
          <p:nvPr/>
        </p:nvSpPr>
        <p:spPr>
          <a:xfrm>
            <a:off x="301476" y="9070156"/>
            <a:ext cx="5419080" cy="253916"/>
          </a:xfrm>
          <a:prstGeom prst="rect">
            <a:avLst/>
          </a:prstGeom>
        </p:spPr>
        <p:txBody>
          <a:bodyPr wrap="square">
            <a:spAutoFit/>
          </a:bodyPr>
          <a:lstStyle/>
          <a:p>
            <a:r>
              <a:rPr lang="ja-JP" altLang="en-US" sz="1050" b="1" dirty="0" smtClean="0">
                <a:solidFill>
                  <a:srgbClr val="FF0000"/>
                </a:solidFill>
                <a:latin typeface="ＭＳ Ｐ明朝" pitchFamily="18" charset="-128"/>
                <a:ea typeface="ＭＳ Ｐ明朝" pitchFamily="18" charset="-128"/>
              </a:rPr>
              <a:t>このページは記載例です。</a:t>
            </a:r>
            <a:endParaRPr lang="ja-JP" altLang="en-US" sz="1050" b="1" dirty="0">
              <a:solidFill>
                <a:srgbClr val="FF0000"/>
              </a:solidFill>
              <a:latin typeface="ＭＳ Ｐ明朝" pitchFamily="18" charset="-128"/>
              <a:ea typeface="ＭＳ Ｐ明朝" pitchFamily="18" charset="-128"/>
            </a:endParaRPr>
          </a:p>
        </p:txBody>
      </p:sp>
      <p:graphicFrame>
        <p:nvGraphicFramePr>
          <p:cNvPr id="10" name="表 9"/>
          <p:cNvGraphicFramePr>
            <a:graphicFrameLocks noGrp="1"/>
          </p:cNvGraphicFramePr>
          <p:nvPr/>
        </p:nvGraphicFramePr>
        <p:xfrm>
          <a:off x="332656" y="1136576"/>
          <a:ext cx="6192688" cy="7920880"/>
        </p:xfrm>
        <a:graphic>
          <a:graphicData uri="http://schemas.openxmlformats.org/drawingml/2006/table">
            <a:tbl>
              <a:tblPr firstRow="1" bandRow="1">
                <a:tableStyleId>{5C22544A-7EE6-4342-B048-85BDC9FD1C3A}</a:tableStyleId>
              </a:tblPr>
              <a:tblGrid>
                <a:gridCol w="6192688"/>
              </a:tblGrid>
              <a:tr h="7920880">
                <a:tc>
                  <a:txBody>
                    <a:bodyPr/>
                    <a:lstStyle/>
                    <a:p>
                      <a:r>
                        <a:rPr kumimoji="1" lang="ja-JP" altLang="ja-JP" sz="1050" b="0" kern="1200" dirty="0" smtClean="0">
                          <a:solidFill>
                            <a:schemeClr val="tx1"/>
                          </a:solidFill>
                          <a:latin typeface="ＭＳ Ｐ明朝" pitchFamily="18" charset="-128"/>
                          <a:ea typeface="ＭＳ Ｐ明朝" pitchFamily="18" charset="-128"/>
                          <a:cs typeface="+mn-cs"/>
                        </a:rPr>
                        <a:t>テーマ１</a:t>
                      </a:r>
                      <a:r>
                        <a:rPr kumimoji="1" lang="ja-JP" altLang="en-US" sz="1050" b="0" kern="1200" dirty="0" smtClean="0">
                          <a:solidFill>
                            <a:schemeClr val="tx1"/>
                          </a:solidFill>
                          <a:latin typeface="ＭＳ Ｐ明朝" pitchFamily="18" charset="-128"/>
                          <a:ea typeface="ＭＳ Ｐ明朝" pitchFamily="18" charset="-128"/>
                          <a:cs typeface="+mn-cs"/>
                        </a:rPr>
                        <a:t>　</a:t>
                      </a:r>
                      <a:r>
                        <a:rPr kumimoji="1" lang="ja-JP" altLang="ja-JP" sz="1050" b="0" kern="1200" dirty="0" smtClean="0">
                          <a:solidFill>
                            <a:schemeClr val="tx1"/>
                          </a:solidFill>
                          <a:latin typeface="ＭＳ Ｐ明朝" pitchFamily="18" charset="-128"/>
                          <a:ea typeface="ＭＳ Ｐ明朝" pitchFamily="18" charset="-128"/>
                          <a:cs typeface="+mn-cs"/>
                        </a:rPr>
                        <a:t>【プロジェクトの取り組み体制】</a:t>
                      </a:r>
                    </a:p>
                    <a:p>
                      <a:r>
                        <a:rPr kumimoji="1" lang="en-US" altLang="ja-JP" sz="1050" b="0" kern="1200" dirty="0" smtClean="0">
                          <a:solidFill>
                            <a:schemeClr val="tx1"/>
                          </a:solidFill>
                          <a:latin typeface="ＭＳ Ｐ明朝" pitchFamily="18" charset="-128"/>
                          <a:ea typeface="ＭＳ Ｐ明朝" pitchFamily="18" charset="-128"/>
                          <a:cs typeface="+mn-cs"/>
                        </a:rPr>
                        <a:t> </a:t>
                      </a:r>
                      <a:endParaRPr kumimoji="1" lang="ja-JP" altLang="ja-JP" sz="1050" b="0" kern="1200" dirty="0" smtClean="0">
                        <a:solidFill>
                          <a:schemeClr val="tx1"/>
                        </a:solidFill>
                        <a:latin typeface="ＭＳ Ｐ明朝" pitchFamily="18" charset="-128"/>
                        <a:ea typeface="ＭＳ Ｐ明朝" pitchFamily="18" charset="-128"/>
                        <a:cs typeface="+mn-cs"/>
                      </a:endParaRPr>
                    </a:p>
                    <a:p>
                      <a:r>
                        <a:rPr kumimoji="1" lang="ja-JP" altLang="ja-JP" sz="1050" b="0" kern="1200" dirty="0" smtClean="0">
                          <a:solidFill>
                            <a:schemeClr val="tx1"/>
                          </a:solidFill>
                          <a:latin typeface="ＭＳ Ｐ明朝" pitchFamily="18" charset="-128"/>
                          <a:ea typeface="ＭＳ Ｐ明朝" pitchFamily="18" charset="-128"/>
                          <a:cs typeface="+mn-cs"/>
                        </a:rPr>
                        <a:t>①＜全体の推進体制、ＣＭチーム内の役割分担・責任範囲、チーム外の協力者との連携ルール等＞</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b="0" dirty="0" smtClean="0">
                          <a:solidFill>
                            <a:schemeClr val="tx1"/>
                          </a:solidFill>
                          <a:latin typeface="ＭＳ Ｐ明朝" pitchFamily="18" charset="-128"/>
                          <a:ea typeface="ＭＳ Ｐ明朝" pitchFamily="18" charset="-128"/>
                        </a:rPr>
                        <a:t> </a:t>
                      </a:r>
                      <a:r>
                        <a:rPr lang="ja-JP" altLang="ja-JP" sz="1050" b="0" dirty="0" smtClean="0">
                          <a:solidFill>
                            <a:schemeClr val="tx1"/>
                          </a:solidFill>
                          <a:latin typeface="ＭＳ Ｐ明朝" pitchFamily="18" charset="-128"/>
                          <a:ea typeface="ＭＳ Ｐ明朝" pitchFamily="18" charset="-128"/>
                        </a:rPr>
                        <a:t> </a:t>
                      </a:r>
                      <a:endParaRPr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ＭＳ Ｐ明朝" pitchFamily="18" charset="-128"/>
                          <a:ea typeface="ＭＳ Ｐ明朝" pitchFamily="18" charset="-128"/>
                        </a:rPr>
                        <a:t>　　　＜タイトル＞</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50" b="0" kern="1200" dirty="0" smtClean="0">
                          <a:solidFill>
                            <a:schemeClr val="tx1"/>
                          </a:solidFill>
                          <a:latin typeface="ＭＳ Ｐ明朝" pitchFamily="18" charset="-128"/>
                          <a:ea typeface="ＭＳ Ｐ明朝" pitchFamily="18" charset="-128"/>
                          <a:cs typeface="+mn-cs"/>
                        </a:rPr>
                        <a:t>②＜取り組み体制がプロジェクトにもたらした成果と、ＣＭチームおよび外部協力者を含む広義のチームに及んだと思われる効果＞</a:t>
                      </a: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50" b="0" kern="1200" dirty="0" smtClean="0">
                          <a:solidFill>
                            <a:schemeClr val="tx1"/>
                          </a:solidFill>
                          <a:latin typeface="ＭＳ Ｐ明朝" pitchFamily="18" charset="-128"/>
                          <a:ea typeface="ＭＳ Ｐ明朝" pitchFamily="18" charset="-128"/>
                          <a:cs typeface="+mn-cs"/>
                        </a:rPr>
                        <a:t>③＜取り組み体制に関する工夫の中で、他事例にも応用可能と考えられるもの＞</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pic>
        <p:nvPicPr>
          <p:cNvPr id="5" name="図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8680" y="2000672"/>
            <a:ext cx="3038475" cy="2066925"/>
          </a:xfrm>
          <a:prstGeom prst="rect">
            <a:avLst/>
          </a:prstGeom>
          <a:noFill/>
          <a:ln>
            <a:noFill/>
          </a:ln>
        </p:spPr>
      </p:pic>
      <p:graphicFrame>
        <p:nvGraphicFramePr>
          <p:cNvPr id="7" name="表 6"/>
          <p:cNvGraphicFramePr>
            <a:graphicFrameLocks noGrp="1"/>
          </p:cNvGraphicFramePr>
          <p:nvPr/>
        </p:nvGraphicFramePr>
        <p:xfrm>
          <a:off x="3717032" y="2072680"/>
          <a:ext cx="2664296" cy="1944216"/>
        </p:xfrm>
        <a:graphic>
          <a:graphicData uri="http://schemas.openxmlformats.org/drawingml/2006/table">
            <a:tbl>
              <a:tblPr firstRow="1" bandRow="1">
                <a:tableStyleId>{5C22544A-7EE6-4342-B048-85BDC9FD1C3A}</a:tableStyleId>
              </a:tblPr>
              <a:tblGrid>
                <a:gridCol w="2664296"/>
              </a:tblGrid>
              <a:tr h="1944216">
                <a:tc>
                  <a:txBody>
                    <a:bodyPr/>
                    <a:lstStyle/>
                    <a:p>
                      <a:r>
                        <a:rPr kumimoji="1" lang="ja-JP" altLang="en-US" sz="1050" b="0" dirty="0" smtClean="0">
                          <a:solidFill>
                            <a:schemeClr val="tx1"/>
                          </a:solidFill>
                          <a:latin typeface="ＭＳ Ｐ明朝" pitchFamily="18" charset="-128"/>
                          <a:ea typeface="ＭＳ Ｐ明朝" pitchFamily="18" charset="-128"/>
                        </a:rPr>
                        <a:t>＜タイトル＞</a:t>
                      </a:r>
                    </a:p>
                    <a:p>
                      <a:r>
                        <a:rPr kumimoji="1" lang="ja-JP" altLang="en-US" sz="1050" b="0" dirty="0" smtClean="0">
                          <a:solidFill>
                            <a:schemeClr val="tx1"/>
                          </a:solidFill>
                          <a:latin typeface="ＭＳ Ｐ明朝" pitchFamily="18" charset="-128"/>
                          <a:ea typeface="ＭＳ Ｐ明朝" pitchFamily="18" charset="-128"/>
                        </a:rPr>
                        <a:t>説明文</a:t>
                      </a:r>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8" name="表 7"/>
          <p:cNvGraphicFramePr>
            <a:graphicFrameLocks noGrp="1"/>
          </p:cNvGraphicFramePr>
          <p:nvPr/>
        </p:nvGraphicFramePr>
        <p:xfrm>
          <a:off x="620688" y="4592960"/>
          <a:ext cx="5760640" cy="1944216"/>
        </p:xfrm>
        <a:graphic>
          <a:graphicData uri="http://schemas.openxmlformats.org/drawingml/2006/table">
            <a:tbl>
              <a:tblPr firstRow="1" bandRow="1">
                <a:tableStyleId>{5C22544A-7EE6-4342-B048-85BDC9FD1C3A}</a:tableStyleId>
              </a:tblPr>
              <a:tblGrid>
                <a:gridCol w="5760640"/>
              </a:tblGrid>
              <a:tr h="19442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ＭＳ Ｐ明朝" pitchFamily="18" charset="-128"/>
                          <a:ea typeface="ＭＳ Ｐ明朝" pitchFamily="18" charset="-128"/>
                        </a:rPr>
                        <a:t>＜タイトル＞</a:t>
                      </a:r>
                    </a:p>
                    <a:p>
                      <a:r>
                        <a:rPr kumimoji="1" lang="ja-JP" altLang="en-US" sz="1050" b="0" dirty="0" smtClean="0">
                          <a:solidFill>
                            <a:schemeClr val="tx1"/>
                          </a:solidFill>
                          <a:latin typeface="ＭＳ Ｐ明朝" pitchFamily="18" charset="-128"/>
                          <a:ea typeface="ＭＳ Ｐ明朝" pitchFamily="18" charset="-128"/>
                        </a:rPr>
                        <a:t>図版・説明文</a:t>
                      </a:r>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9" name="表 8"/>
          <p:cNvGraphicFramePr>
            <a:graphicFrameLocks noGrp="1"/>
          </p:cNvGraphicFramePr>
          <p:nvPr/>
        </p:nvGraphicFramePr>
        <p:xfrm>
          <a:off x="620688" y="7041232"/>
          <a:ext cx="5760640" cy="1944216"/>
        </p:xfrm>
        <a:graphic>
          <a:graphicData uri="http://schemas.openxmlformats.org/drawingml/2006/table">
            <a:tbl>
              <a:tblPr firstRow="1" bandRow="1">
                <a:tableStyleId>{5C22544A-7EE6-4342-B048-85BDC9FD1C3A}</a:tableStyleId>
              </a:tblPr>
              <a:tblGrid>
                <a:gridCol w="5760640"/>
              </a:tblGrid>
              <a:tr h="19442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ＭＳ Ｐ明朝" pitchFamily="18" charset="-128"/>
                          <a:ea typeface="ＭＳ Ｐ明朝" pitchFamily="18" charset="-128"/>
                        </a:rPr>
                        <a:t>＜タイトル＞</a:t>
                      </a:r>
                    </a:p>
                    <a:p>
                      <a:r>
                        <a:rPr kumimoji="1" lang="ja-JP" altLang="en-US" sz="1050" b="0" dirty="0" smtClean="0">
                          <a:solidFill>
                            <a:schemeClr val="tx1"/>
                          </a:solidFill>
                          <a:latin typeface="ＭＳ Ｐ明朝" pitchFamily="18" charset="-128"/>
                          <a:ea typeface="ＭＳ Ｐ明朝" pitchFamily="18" charset="-128"/>
                        </a:rPr>
                        <a:t>図版・説明文</a:t>
                      </a:r>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11" name="テキスト ボックス 10"/>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p14="http://schemas.microsoft.com/office/powerpoint/2010/main" val="2965618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1685</TotalTime>
  <Words>1826</Words>
  <Application>Microsoft Office PowerPoint</Application>
  <PresentationFormat>A4 210 x 297 mm</PresentationFormat>
  <Paragraphs>234</Paragraphs>
  <Slides>6</Slides>
  <Notes>1</Notes>
  <HiddenSlides>0</HiddenSlides>
  <MMClips>0</MMClips>
  <ScaleCrop>false</ScaleCrop>
  <HeadingPairs>
    <vt:vector size="4" baseType="variant">
      <vt:variant>
        <vt:lpstr>テーマ</vt:lpstr>
      </vt:variant>
      <vt:variant>
        <vt:i4>2</vt:i4>
      </vt:variant>
      <vt:variant>
        <vt:lpstr>スライド タイトル</vt:lpstr>
      </vt:variant>
      <vt:variant>
        <vt:i4>6</vt:i4>
      </vt:variant>
    </vt:vector>
  </HeadingPairs>
  <TitlesOfParts>
    <vt:vector size="8" baseType="lpstr">
      <vt:lpstr>Office ​​テーマ</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佐々木 理恵</cp:lastModifiedBy>
  <cp:revision>187</cp:revision>
  <cp:lastPrinted>2013-11-21T13:33:39Z</cp:lastPrinted>
  <dcterms:created xsi:type="dcterms:W3CDTF">2013-11-06T08:33:23Z</dcterms:created>
  <dcterms:modified xsi:type="dcterms:W3CDTF">2016-09-15T04:13:11Z</dcterms:modified>
</cp:coreProperties>
</file>