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9906000" cy="6858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62A733-65C8-4AC4-AABF-BE3950F72CA4}" v="3" dt="2022-10-12T00:37:48.3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68" autoAdjust="0"/>
    <p:restoredTop sz="94660"/>
  </p:normalViewPr>
  <p:slideViewPr>
    <p:cSldViewPr snapToGrid="0">
      <p:cViewPr varScale="1">
        <p:scale>
          <a:sx n="110" d="100"/>
          <a:sy n="110" d="100"/>
        </p:scale>
        <p:origin x="19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海野 正寛" userId="b8194a4c-d660-4ddb-b5fb-d504e9014bb6" providerId="ADAL" clId="{F262A733-65C8-4AC4-AABF-BE3950F72CA4}"/>
    <pc:docChg chg="modSld">
      <pc:chgData name="海野 正寛" userId="b8194a4c-d660-4ddb-b5fb-d504e9014bb6" providerId="ADAL" clId="{F262A733-65C8-4AC4-AABF-BE3950F72CA4}" dt="2022-10-12T01:24:49.900" v="51" actId="20577"/>
      <pc:docMkLst>
        <pc:docMk/>
      </pc:docMkLst>
      <pc:sldChg chg="delSp modSp mod">
        <pc:chgData name="海野 正寛" userId="b8194a4c-d660-4ddb-b5fb-d504e9014bb6" providerId="ADAL" clId="{F262A733-65C8-4AC4-AABF-BE3950F72CA4}" dt="2022-10-12T01:24:49.900" v="51" actId="20577"/>
        <pc:sldMkLst>
          <pc:docMk/>
          <pc:sldMk cId="2015589430" sldId="256"/>
        </pc:sldMkLst>
        <pc:spChg chg="del">
          <ac:chgData name="海野 正寛" userId="b8194a4c-d660-4ddb-b5fb-d504e9014bb6" providerId="ADAL" clId="{F262A733-65C8-4AC4-AABF-BE3950F72CA4}" dt="2022-10-11T08:15:54.097" v="18" actId="478"/>
          <ac:spMkLst>
            <pc:docMk/>
            <pc:sldMk cId="2015589430" sldId="256"/>
            <ac:spMk id="17" creationId="{7D17A5C7-24F1-4A73-A0E6-F7F8C3A91714}"/>
          </ac:spMkLst>
        </pc:spChg>
        <pc:spChg chg="mod">
          <ac:chgData name="海野 正寛" userId="b8194a4c-d660-4ddb-b5fb-d504e9014bb6" providerId="ADAL" clId="{F262A733-65C8-4AC4-AABF-BE3950F72CA4}" dt="2022-10-12T01:24:49.900" v="51" actId="20577"/>
          <ac:spMkLst>
            <pc:docMk/>
            <pc:sldMk cId="2015589430" sldId="256"/>
            <ac:spMk id="20" creationId="{00000000-0000-0000-0000-000000000000}"/>
          </ac:spMkLst>
        </pc:spChg>
        <pc:spChg chg="mod">
          <ac:chgData name="海野 正寛" userId="b8194a4c-d660-4ddb-b5fb-d504e9014bb6" providerId="ADAL" clId="{F262A733-65C8-4AC4-AABF-BE3950F72CA4}" dt="2022-10-11T08:17:17.410" v="28" actId="207"/>
          <ac:spMkLst>
            <pc:docMk/>
            <pc:sldMk cId="2015589430" sldId="256"/>
            <ac:spMk id="21" creationId="{00000000-0000-0000-0000-000000000000}"/>
          </ac:spMkLst>
        </pc:spChg>
        <pc:graphicFrameChg chg="mod modGraphic">
          <ac:chgData name="海野 正寛" userId="b8194a4c-d660-4ddb-b5fb-d504e9014bb6" providerId="ADAL" clId="{F262A733-65C8-4AC4-AABF-BE3950F72CA4}" dt="2022-10-12T00:37:57.681" v="49" actId="6549"/>
          <ac:graphicFrameMkLst>
            <pc:docMk/>
            <pc:sldMk cId="2015589430" sldId="256"/>
            <ac:graphicFrameMk id="16" creationId="{9D2D7CB7-A726-41E5-8C3D-3697DC95E369}"/>
          </ac:graphicFrameMkLst>
        </pc:graphicFrameChg>
      </pc:sldChg>
      <pc:sldChg chg="modSp mod">
        <pc:chgData name="海野 正寛" userId="b8194a4c-d660-4ddb-b5fb-d504e9014bb6" providerId="ADAL" clId="{F262A733-65C8-4AC4-AABF-BE3950F72CA4}" dt="2022-10-11T08:16:55.952" v="26" actId="207"/>
        <pc:sldMkLst>
          <pc:docMk/>
          <pc:sldMk cId="3372847254" sldId="257"/>
        </pc:sldMkLst>
        <pc:spChg chg="mod">
          <ac:chgData name="海野 正寛" userId="b8194a4c-d660-4ddb-b5fb-d504e9014bb6" providerId="ADAL" clId="{F262A733-65C8-4AC4-AABF-BE3950F72CA4}" dt="2022-10-11T08:16:55.952" v="26" actId="207"/>
          <ac:spMkLst>
            <pc:docMk/>
            <pc:sldMk cId="3372847254" sldId="257"/>
            <ac:spMk id="10" creationId="{606613C5-96E8-4A21-B088-75089C33D218}"/>
          </ac:spMkLst>
        </pc:spChg>
      </pc:sldChg>
      <pc:sldChg chg="modSp mod">
        <pc:chgData name="海野 正寛" userId="b8194a4c-d660-4ddb-b5fb-d504e9014bb6" providerId="ADAL" clId="{F262A733-65C8-4AC4-AABF-BE3950F72CA4}" dt="2022-10-11T08:17:02.988" v="27" actId="207"/>
        <pc:sldMkLst>
          <pc:docMk/>
          <pc:sldMk cId="3348041201" sldId="258"/>
        </pc:sldMkLst>
        <pc:spChg chg="mod">
          <ac:chgData name="海野 正寛" userId="b8194a4c-d660-4ddb-b5fb-d504e9014bb6" providerId="ADAL" clId="{F262A733-65C8-4AC4-AABF-BE3950F72CA4}" dt="2022-10-11T08:17:02.988" v="27" actId="207"/>
          <ac:spMkLst>
            <pc:docMk/>
            <pc:sldMk cId="3348041201" sldId="258"/>
            <ac:spMk id="7" creationId="{606613C5-96E8-4A21-B088-75089C33D218}"/>
          </ac:spMkLst>
        </pc:spChg>
        <pc:graphicFrameChg chg="modGraphic">
          <ac:chgData name="海野 正寛" userId="b8194a4c-d660-4ddb-b5fb-d504e9014bb6" providerId="ADAL" clId="{F262A733-65C8-4AC4-AABF-BE3950F72CA4}" dt="2022-10-11T08:15:17.464" v="13" actId="20577"/>
          <ac:graphicFrameMkLst>
            <pc:docMk/>
            <pc:sldMk cId="3348041201" sldId="258"/>
            <ac:graphicFrameMk id="15" creationId="{DB8F8C3A-71B4-4352-9C33-340C11228CE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3"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7" y="0"/>
            <a:ext cx="4275403" cy="337958"/>
          </a:xfrm>
          <a:prstGeom prst="rect">
            <a:avLst/>
          </a:prstGeom>
        </p:spPr>
        <p:txBody>
          <a:bodyPr vert="horz" lIns="91440" tIns="45720" rIns="91440" bIns="45720" rtlCol="0"/>
          <a:lstStyle>
            <a:lvl1pPr algn="r">
              <a:defRPr sz="1200"/>
            </a:lvl1pPr>
          </a:lstStyle>
          <a:p>
            <a:fld id="{65303403-BE15-4BF6-98B3-970BDB1932D6}" type="datetimeFigureOut">
              <a:rPr kumimoji="1" lang="ja-JP" altLang="en-US" smtClean="0"/>
              <a:t>2022/10/12</a:t>
            </a:fld>
            <a:endParaRPr kumimoji="1" lang="ja-JP" altLang="en-US"/>
          </a:p>
        </p:txBody>
      </p:sp>
      <p:sp>
        <p:nvSpPr>
          <p:cNvPr id="4" name="スライド イメージ プレースホルダー 3"/>
          <p:cNvSpPr>
            <a:spLocks noGrp="1" noRot="1" noChangeAspect="1"/>
          </p:cNvSpPr>
          <p:nvPr>
            <p:ph type="sldImg" idx="2"/>
          </p:nvPr>
        </p:nvSpPr>
        <p:spPr>
          <a:xfrm>
            <a:off x="3290888" y="841375"/>
            <a:ext cx="328453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807"/>
            <a:ext cx="4275403"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7" y="6397807"/>
            <a:ext cx="4275403" cy="337957"/>
          </a:xfrm>
          <a:prstGeom prst="rect">
            <a:avLst/>
          </a:prstGeom>
        </p:spPr>
        <p:txBody>
          <a:bodyPr vert="horz" lIns="91440" tIns="45720" rIns="91440" bIns="45720" rtlCol="0" anchor="b"/>
          <a:lstStyle>
            <a:lvl1pPr algn="r">
              <a:defRPr sz="1200"/>
            </a:lvl1pPr>
          </a:lstStyle>
          <a:p>
            <a:fld id="{210325B3-EA59-4810-AA34-1DBF4799116F}" type="slidenum">
              <a:rPr kumimoji="1" lang="ja-JP" altLang="en-US" smtClean="0"/>
              <a:t>‹#›</a:t>
            </a:fld>
            <a:endParaRPr kumimoji="1" lang="ja-JP" altLang="en-US"/>
          </a:p>
        </p:txBody>
      </p:sp>
    </p:spTree>
    <p:extLst>
      <p:ext uri="{BB962C8B-B14F-4D97-AF65-F5344CB8AC3E}">
        <p14:creationId xmlns:p14="http://schemas.microsoft.com/office/powerpoint/2010/main" val="39383842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3823103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1883157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1076460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E4F049-9AD7-4BF4-9120-92B8033DEE12}"/>
              </a:ext>
            </a:extLst>
          </p:cNvPr>
          <p:cNvSpPr>
            <a:spLocks noGrp="1"/>
          </p:cNvSpPr>
          <p:nvPr>
            <p:ph type="ctrTitle" hasCustomPrompt="1"/>
          </p:nvPr>
        </p:nvSpPr>
        <p:spPr>
          <a:xfrm>
            <a:off x="7886855" y="237822"/>
            <a:ext cx="1722849" cy="307868"/>
          </a:xfrm>
          <a:ln>
            <a:noFill/>
          </a:ln>
        </p:spPr>
        <p:txBody>
          <a:bodyPr anchor="ctr" anchorCtr="1">
            <a:noAutofit/>
          </a:bodyPr>
          <a:lstStyle>
            <a:lvl1pPr algn="ctr">
              <a:defRPr sz="854" b="1">
                <a:latin typeface="+mn-lt"/>
              </a:defRPr>
            </a:lvl1pPr>
          </a:lstStyle>
          <a:p>
            <a:r>
              <a:rPr kumimoji="1" lang="en-US" altLang="ja-JP" dirty="0"/>
              <a:t>【</a:t>
            </a:r>
            <a:r>
              <a:rPr kumimoji="1" lang="ja-JP" altLang="en-US" dirty="0"/>
              <a:t>応募書式２０２３</a:t>
            </a:r>
            <a:r>
              <a:rPr kumimoji="1" lang="en-US" altLang="ja-JP" dirty="0"/>
              <a:t>】</a:t>
            </a:r>
            <a:endParaRPr kumimoji="1" lang="ja-JP" altLang="en-US" dirty="0"/>
          </a:p>
        </p:txBody>
      </p:sp>
      <p:cxnSp>
        <p:nvCxnSpPr>
          <p:cNvPr id="8" name="直線コネクタ 7">
            <a:extLst>
              <a:ext uri="{FF2B5EF4-FFF2-40B4-BE49-F238E27FC236}">
                <a16:creationId xmlns:a16="http://schemas.microsoft.com/office/drawing/2014/main" id="{A77D72DA-1FEF-446E-B62C-DB9A7F7467F2}"/>
              </a:ext>
            </a:extLst>
          </p:cNvPr>
          <p:cNvCxnSpPr>
            <a:cxnSpLocks/>
          </p:cNvCxnSpPr>
          <p:nvPr userDrawn="1"/>
        </p:nvCxnSpPr>
        <p:spPr>
          <a:xfrm>
            <a:off x="296299" y="545690"/>
            <a:ext cx="9338086" cy="0"/>
          </a:xfrm>
          <a:prstGeom prst="line">
            <a:avLst/>
          </a:prstGeom>
          <a:ln w="12700">
            <a:solidFill>
              <a:schemeClr val="bg1">
                <a:lumMod val="5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25575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415938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220638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1764975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457191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3816224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9697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4245439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F2FB4E-33AF-40E7-A7F3-FA148691AFB4}" type="datetimeFigureOut">
              <a:rPr kumimoji="1" lang="ja-JP" altLang="en-US" smtClean="0"/>
              <a:t>2022/10/12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2571576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2FB4E-33AF-40E7-A7F3-FA148691AFB4}" type="datetimeFigureOut">
              <a:rPr kumimoji="1" lang="ja-JP" altLang="en-US" smtClean="0"/>
              <a:t>2022/10/12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68522-1066-4F2A-AB1B-5820C3E7EE7C}" type="slidenum">
              <a:rPr kumimoji="1" lang="ja-JP" altLang="en-US" smtClean="0"/>
              <a:t>‹#›</a:t>
            </a:fld>
            <a:endParaRPr kumimoji="1" lang="ja-JP" altLang="en-US"/>
          </a:p>
        </p:txBody>
      </p:sp>
    </p:spTree>
    <p:extLst>
      <p:ext uri="{BB962C8B-B14F-4D97-AF65-F5344CB8AC3E}">
        <p14:creationId xmlns:p14="http://schemas.microsoft.com/office/powerpoint/2010/main" val="5149038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90803778-CC56-4AD7-AF9B-8BEBCAD1B45E}"/>
              </a:ext>
            </a:extLst>
          </p:cNvPr>
          <p:cNvGraphicFramePr>
            <a:graphicFrameLocks noGrp="1"/>
          </p:cNvGraphicFramePr>
          <p:nvPr>
            <p:extLst>
              <p:ext uri="{D42A27DB-BD31-4B8C-83A1-F6EECF244321}">
                <p14:modId xmlns:p14="http://schemas.microsoft.com/office/powerpoint/2010/main" val="184691603"/>
              </p:ext>
            </p:extLst>
          </p:nvPr>
        </p:nvGraphicFramePr>
        <p:xfrm>
          <a:off x="254689" y="3793729"/>
          <a:ext cx="9365434" cy="2790981"/>
        </p:xfrm>
        <a:graphic>
          <a:graphicData uri="http://schemas.openxmlformats.org/drawingml/2006/table">
            <a:tbl>
              <a:tblPr/>
              <a:tblGrid>
                <a:gridCol w="9365434">
                  <a:extLst>
                    <a:ext uri="{9D8B030D-6E8A-4147-A177-3AD203B41FA5}">
                      <a16:colId xmlns:a16="http://schemas.microsoft.com/office/drawing/2014/main" val="20000"/>
                    </a:ext>
                  </a:extLst>
                </a:gridCol>
              </a:tblGrid>
              <a:tr h="2790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ja-JP" sz="900" kern="1200" dirty="0">
                        <a:solidFill>
                          <a:schemeClr val="tx1"/>
                        </a:solidFill>
                        <a:latin typeface="ＭＳ Ｐ明朝" pitchFamily="18" charset="-128"/>
                        <a:ea typeface="ＭＳ Ｐ明朝" pitchFamily="18" charset="-128"/>
                        <a:cs typeface="+mn-cs"/>
                      </a:endParaRPr>
                    </a:p>
                  </a:txBody>
                  <a:tcPr marL="74295" marR="74295" marT="37148" marB="37148">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4" name="表 3">
            <a:extLst>
              <a:ext uri="{FF2B5EF4-FFF2-40B4-BE49-F238E27FC236}">
                <a16:creationId xmlns:a16="http://schemas.microsoft.com/office/drawing/2014/main" id="{BCF6C194-469B-4FDC-98AB-0736EA67DE24}"/>
              </a:ext>
            </a:extLst>
          </p:cNvPr>
          <p:cNvGraphicFramePr>
            <a:graphicFrameLocks noGrp="1"/>
          </p:cNvGraphicFramePr>
          <p:nvPr>
            <p:extLst>
              <p:ext uri="{D42A27DB-BD31-4B8C-83A1-F6EECF244321}">
                <p14:modId xmlns:p14="http://schemas.microsoft.com/office/powerpoint/2010/main" val="2848469754"/>
              </p:ext>
            </p:extLst>
          </p:nvPr>
        </p:nvGraphicFramePr>
        <p:xfrm>
          <a:off x="270283" y="1188206"/>
          <a:ext cx="9365434" cy="2363716"/>
        </p:xfrm>
        <a:graphic>
          <a:graphicData uri="http://schemas.openxmlformats.org/drawingml/2006/table">
            <a:tbl>
              <a:tblPr/>
              <a:tblGrid>
                <a:gridCol w="9365434">
                  <a:extLst>
                    <a:ext uri="{9D8B030D-6E8A-4147-A177-3AD203B41FA5}">
                      <a16:colId xmlns:a16="http://schemas.microsoft.com/office/drawing/2014/main" val="20000"/>
                    </a:ext>
                  </a:extLst>
                </a:gridCol>
              </a:tblGrid>
              <a:tr h="2363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ja-JP" sz="900" kern="1200" dirty="0">
                        <a:solidFill>
                          <a:schemeClr val="tx1"/>
                        </a:solidFill>
                        <a:latin typeface="ＭＳ Ｐ明朝" pitchFamily="18" charset="-128"/>
                        <a:ea typeface="ＭＳ Ｐ明朝" pitchFamily="18" charset="-128"/>
                        <a:cs typeface="+mn-cs"/>
                      </a:endParaRPr>
                    </a:p>
                  </a:txBody>
                  <a:tcPr marL="74295" marR="74295" marT="37148" marB="37148">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5" name="表 4">
            <a:extLst>
              <a:ext uri="{FF2B5EF4-FFF2-40B4-BE49-F238E27FC236}">
                <a16:creationId xmlns:a16="http://schemas.microsoft.com/office/drawing/2014/main" id="{2E65EBDE-0A92-4B35-8B36-9EAF7C13D28D}"/>
              </a:ext>
            </a:extLst>
          </p:cNvPr>
          <p:cNvGraphicFramePr>
            <a:graphicFrameLocks noGrp="1"/>
          </p:cNvGraphicFramePr>
          <p:nvPr>
            <p:extLst>
              <p:ext uri="{D42A27DB-BD31-4B8C-83A1-F6EECF244321}">
                <p14:modId xmlns:p14="http://schemas.microsoft.com/office/powerpoint/2010/main" val="2238568801"/>
              </p:ext>
            </p:extLst>
          </p:nvPr>
        </p:nvGraphicFramePr>
        <p:xfrm>
          <a:off x="372243" y="2458102"/>
          <a:ext cx="4513810" cy="991180"/>
        </p:xfrm>
        <a:graphic>
          <a:graphicData uri="http://schemas.openxmlformats.org/drawingml/2006/table">
            <a:tbl>
              <a:tblPr firstRow="1" firstCol="1" bandRow="1" bandCol="1"/>
              <a:tblGrid>
                <a:gridCol w="1353670">
                  <a:extLst>
                    <a:ext uri="{9D8B030D-6E8A-4147-A177-3AD203B41FA5}">
                      <a16:colId xmlns:a16="http://schemas.microsoft.com/office/drawing/2014/main" val="20000"/>
                    </a:ext>
                  </a:extLst>
                </a:gridCol>
                <a:gridCol w="3160140">
                  <a:extLst>
                    <a:ext uri="{9D8B030D-6E8A-4147-A177-3AD203B41FA5}">
                      <a16:colId xmlns:a16="http://schemas.microsoft.com/office/drawing/2014/main" val="20001"/>
                    </a:ext>
                  </a:extLst>
                </a:gridCol>
              </a:tblGrid>
              <a:tr h="247795">
                <a:tc>
                  <a:txBody>
                    <a:bodyPr/>
                    <a:lstStyle/>
                    <a:p>
                      <a:pPr algn="l">
                        <a:spcAft>
                          <a:spcPts val="0"/>
                        </a:spcAft>
                      </a:pPr>
                      <a:r>
                        <a:rPr lang="ja-JP" sz="900" kern="100" dirty="0">
                          <a:effectLst/>
                          <a:latin typeface="Century"/>
                          <a:ea typeface="ＭＳ Ｐ明朝"/>
                          <a:cs typeface="Times New Roman"/>
                        </a:rPr>
                        <a:t>関係者名（担当者名）</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100" dirty="0">
                          <a:effectLst/>
                          <a:latin typeface="ＭＳ Ｐ明朝"/>
                          <a:ea typeface="ＭＳ 明朝"/>
                          <a:cs typeface="Times New Roman"/>
                        </a:rPr>
                        <a:t> </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47795">
                <a:tc>
                  <a:txBody>
                    <a:bodyPr/>
                    <a:lstStyle/>
                    <a:p>
                      <a:pPr algn="l">
                        <a:spcAft>
                          <a:spcPts val="0"/>
                        </a:spcAft>
                      </a:pPr>
                      <a:r>
                        <a:rPr lang="ja-JP" sz="900" kern="100" dirty="0">
                          <a:effectLst/>
                          <a:latin typeface="Century"/>
                          <a:ea typeface="ＭＳ Ｐ明朝"/>
                          <a:cs typeface="Times New Roman"/>
                        </a:rPr>
                        <a:t>プロジェクトとの関係</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47795">
                <a:tc>
                  <a:txBody>
                    <a:bodyPr/>
                    <a:lstStyle/>
                    <a:p>
                      <a:pPr algn="l">
                        <a:spcAft>
                          <a:spcPts val="0"/>
                        </a:spcAft>
                      </a:pPr>
                      <a:r>
                        <a:rPr lang="ja-JP" sz="900" kern="100" dirty="0">
                          <a:effectLst/>
                          <a:latin typeface="Century"/>
                          <a:ea typeface="ＭＳ Ｐ明朝"/>
                          <a:cs typeface="Times New Roman"/>
                        </a:rPr>
                        <a:t>同意を確認した日</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100" dirty="0">
                          <a:effectLst/>
                          <a:latin typeface="ＭＳ Ｐ明朝"/>
                          <a:ea typeface="ＭＳ 明朝"/>
                          <a:cs typeface="Times New Roman"/>
                        </a:rPr>
                        <a:t> </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47795">
                <a:tc>
                  <a:txBody>
                    <a:bodyPr/>
                    <a:lstStyle/>
                    <a:p>
                      <a:pPr algn="l">
                        <a:spcAft>
                          <a:spcPts val="0"/>
                        </a:spcAft>
                      </a:pPr>
                      <a:r>
                        <a:rPr lang="ja-JP" sz="900" kern="100" dirty="0">
                          <a:effectLst/>
                          <a:latin typeface="Century"/>
                          <a:ea typeface="ＭＳ Ｐ明朝"/>
                          <a:cs typeface="Times New Roman"/>
                        </a:rPr>
                        <a:t>同意を確認した方法</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altLang="en-US" sz="900" kern="100" dirty="0">
                          <a:effectLst/>
                          <a:latin typeface="Century"/>
                          <a:ea typeface="ＭＳ Ｐ明朝"/>
                          <a:cs typeface="Times New Roman"/>
                        </a:rPr>
                        <a:t>□</a:t>
                      </a:r>
                      <a:r>
                        <a:rPr lang="ja-JP" sz="900" kern="100" dirty="0">
                          <a:effectLst/>
                          <a:latin typeface="Century"/>
                          <a:ea typeface="ＭＳ Ｐ明朝"/>
                          <a:cs typeface="Times New Roman"/>
                        </a:rPr>
                        <a:t> 文書　　</a:t>
                      </a:r>
                      <a:r>
                        <a:rPr lang="ja-JP" altLang="en-US" sz="900" kern="100" dirty="0">
                          <a:effectLst/>
                          <a:latin typeface="Century"/>
                          <a:ea typeface="ＭＳ Ｐ明朝"/>
                          <a:cs typeface="Times New Roman"/>
                        </a:rPr>
                        <a:t>□</a:t>
                      </a:r>
                      <a:r>
                        <a:rPr lang="ja-JP" sz="900" kern="100" dirty="0">
                          <a:effectLst/>
                          <a:latin typeface="Century"/>
                          <a:ea typeface="ＭＳ Ｐ明朝"/>
                          <a:cs typeface="Times New Roman"/>
                        </a:rPr>
                        <a:t> 口頭　　</a:t>
                      </a:r>
                      <a:r>
                        <a:rPr lang="ja-JP" altLang="en-US" sz="900" kern="100" dirty="0">
                          <a:effectLst/>
                          <a:latin typeface="Century"/>
                          <a:ea typeface="ＭＳ Ｐ明朝"/>
                          <a:cs typeface="Times New Roman"/>
                        </a:rPr>
                        <a:t>□</a:t>
                      </a:r>
                      <a:r>
                        <a:rPr lang="ja-JP" sz="900" kern="100" dirty="0">
                          <a:effectLst/>
                          <a:latin typeface="Century"/>
                          <a:ea typeface="ＭＳ Ｐ明朝"/>
                          <a:cs typeface="Times New Roman"/>
                        </a:rPr>
                        <a:t> その他（</a:t>
                      </a:r>
                      <a:r>
                        <a:rPr lang="ja-JP" altLang="en-US" sz="900" kern="100" dirty="0">
                          <a:effectLst/>
                          <a:latin typeface="Century"/>
                          <a:ea typeface="ＭＳ Ｐ明朝"/>
                          <a:cs typeface="Times New Roman"/>
                        </a:rPr>
                        <a:t>　　　　</a:t>
                      </a:r>
                      <a:r>
                        <a:rPr lang="ja-JP" sz="900" kern="100" dirty="0">
                          <a:effectLst/>
                          <a:latin typeface="Century"/>
                          <a:ea typeface="ＭＳ Ｐ明朝"/>
                          <a:cs typeface="Times New Roman"/>
                        </a:rPr>
                        <a:t>）</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Rectangle 2">
            <a:extLst>
              <a:ext uri="{FF2B5EF4-FFF2-40B4-BE49-F238E27FC236}">
                <a16:creationId xmlns:a16="http://schemas.microsoft.com/office/drawing/2014/main" id="{483EF7A9-D9F7-4D9C-83BD-F0B92E63C308}"/>
              </a:ext>
            </a:extLst>
          </p:cNvPr>
          <p:cNvSpPr>
            <a:spLocks noChangeArrowheads="1"/>
          </p:cNvSpPr>
          <p:nvPr/>
        </p:nvSpPr>
        <p:spPr bwMode="auto">
          <a:xfrm>
            <a:off x="345442" y="2213532"/>
            <a:ext cx="1183978" cy="20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lvl="0" fontAlgn="base">
              <a:spcBef>
                <a:spcPct val="0"/>
              </a:spcBef>
              <a:spcAft>
                <a:spcPct val="0"/>
              </a:spcAft>
            </a:pPr>
            <a:r>
              <a:rPr lang="ja-JP" altLang="ja-JP" sz="813" dirty="0">
                <a:latin typeface="ＭＳ Ｐ明朝" pitchFamily="18" charset="-128"/>
                <a:ea typeface="ＭＳ Ｐ明朝" pitchFamily="18" charset="-128"/>
              </a:rPr>
              <a:t>【関係者が団体の場合】</a:t>
            </a:r>
            <a:endParaRPr lang="en-US" altLang="ja-JP" sz="813" dirty="0">
              <a:latin typeface="ＭＳ Ｐ明朝" pitchFamily="18" charset="-128"/>
              <a:ea typeface="ＭＳ Ｐ明朝" pitchFamily="18" charset="-128"/>
              <a:cs typeface="Times New Roman" pitchFamily="18" charset="0"/>
            </a:endParaRPr>
          </a:p>
        </p:txBody>
      </p:sp>
      <p:sp>
        <p:nvSpPr>
          <p:cNvPr id="7" name="Rectangle 2">
            <a:extLst>
              <a:ext uri="{FF2B5EF4-FFF2-40B4-BE49-F238E27FC236}">
                <a16:creationId xmlns:a16="http://schemas.microsoft.com/office/drawing/2014/main" id="{3EE2B1BA-5153-4191-9FD1-184959A71CE9}"/>
              </a:ext>
            </a:extLst>
          </p:cNvPr>
          <p:cNvSpPr>
            <a:spLocks noChangeArrowheads="1"/>
          </p:cNvSpPr>
          <p:nvPr/>
        </p:nvSpPr>
        <p:spPr bwMode="auto">
          <a:xfrm>
            <a:off x="4993150" y="2216084"/>
            <a:ext cx="1183978" cy="20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defTabSz="742931" eaLnBrk="0" fontAlgn="base" hangingPunct="0">
              <a:spcBef>
                <a:spcPct val="0"/>
              </a:spcBef>
              <a:spcAft>
                <a:spcPct val="0"/>
              </a:spcAft>
            </a:pPr>
            <a:r>
              <a:rPr lang="ja-JP" altLang="ja-JP" sz="813" dirty="0">
                <a:latin typeface="ＭＳ Ｐ明朝" pitchFamily="18" charset="-128"/>
                <a:ea typeface="ＭＳ Ｐ明朝" pitchFamily="18" charset="-128"/>
                <a:cs typeface="Times New Roman" pitchFamily="18" charset="0"/>
              </a:rPr>
              <a:t>【</a:t>
            </a:r>
            <a:r>
              <a:rPr lang="ja-JP" altLang="en-US" sz="813" dirty="0">
                <a:latin typeface="ＭＳ Ｐ明朝" pitchFamily="18" charset="-128"/>
                <a:ea typeface="ＭＳ Ｐ明朝" pitchFamily="18" charset="-128"/>
                <a:cs typeface="Times New Roman" pitchFamily="18" charset="0"/>
              </a:rPr>
              <a:t>関係者が個人の場合</a:t>
            </a:r>
            <a:r>
              <a:rPr lang="ja-JP" altLang="ja-JP" sz="813" dirty="0">
                <a:latin typeface="ＭＳ Ｐ明朝" pitchFamily="18" charset="-128"/>
                <a:ea typeface="ＭＳ Ｐ明朝" pitchFamily="18" charset="-128"/>
                <a:cs typeface="Times New Roman" pitchFamily="18" charset="0"/>
              </a:rPr>
              <a:t>】</a:t>
            </a:r>
            <a:endParaRPr lang="ja-JP" altLang="ja-JP" sz="488" dirty="0">
              <a:latin typeface="ＭＳ Ｐ明朝" pitchFamily="18" charset="-128"/>
              <a:ea typeface="ＭＳ Ｐ明朝" pitchFamily="18" charset="-128"/>
              <a:cs typeface="ＭＳ Ｐゴシック" pitchFamily="50" charset="-128"/>
            </a:endParaRPr>
          </a:p>
        </p:txBody>
      </p:sp>
      <p:graphicFrame>
        <p:nvGraphicFramePr>
          <p:cNvPr id="8" name="表 7">
            <a:extLst>
              <a:ext uri="{FF2B5EF4-FFF2-40B4-BE49-F238E27FC236}">
                <a16:creationId xmlns:a16="http://schemas.microsoft.com/office/drawing/2014/main" id="{EEFA063D-FEE7-43B6-8BA2-8E8BDD88381F}"/>
              </a:ext>
            </a:extLst>
          </p:cNvPr>
          <p:cNvGraphicFramePr>
            <a:graphicFrameLocks noGrp="1"/>
          </p:cNvGraphicFramePr>
          <p:nvPr>
            <p:extLst>
              <p:ext uri="{D42A27DB-BD31-4B8C-83A1-F6EECF244321}">
                <p14:modId xmlns:p14="http://schemas.microsoft.com/office/powerpoint/2010/main" val="4112250563"/>
              </p:ext>
            </p:extLst>
          </p:nvPr>
        </p:nvGraphicFramePr>
        <p:xfrm>
          <a:off x="5019951" y="2454107"/>
          <a:ext cx="4513810" cy="991181"/>
        </p:xfrm>
        <a:graphic>
          <a:graphicData uri="http://schemas.openxmlformats.org/drawingml/2006/table">
            <a:tbl>
              <a:tblPr firstRow="1" firstCol="1" bandRow="1" bandCol="1"/>
              <a:tblGrid>
                <a:gridCol w="1351047">
                  <a:extLst>
                    <a:ext uri="{9D8B030D-6E8A-4147-A177-3AD203B41FA5}">
                      <a16:colId xmlns:a16="http://schemas.microsoft.com/office/drawing/2014/main" val="20000"/>
                    </a:ext>
                  </a:extLst>
                </a:gridCol>
                <a:gridCol w="3162763">
                  <a:extLst>
                    <a:ext uri="{9D8B030D-6E8A-4147-A177-3AD203B41FA5}">
                      <a16:colId xmlns:a16="http://schemas.microsoft.com/office/drawing/2014/main" val="20001"/>
                    </a:ext>
                  </a:extLst>
                </a:gridCol>
              </a:tblGrid>
              <a:tr h="243059">
                <a:tc>
                  <a:txBody>
                    <a:bodyPr/>
                    <a:lstStyle/>
                    <a:p>
                      <a:pPr algn="l">
                        <a:spcAft>
                          <a:spcPts val="0"/>
                        </a:spcAft>
                      </a:pPr>
                      <a:r>
                        <a:rPr lang="ja-JP" sz="900" kern="100" dirty="0">
                          <a:effectLst/>
                          <a:latin typeface="Century"/>
                          <a:ea typeface="ＭＳ Ｐ明朝"/>
                          <a:cs typeface="Times New Roman"/>
                        </a:rPr>
                        <a:t>関係者名</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100" dirty="0">
                          <a:effectLst/>
                          <a:latin typeface="ＭＳ Ｐ明朝"/>
                          <a:ea typeface="ＭＳ 明朝"/>
                          <a:cs typeface="Times New Roman"/>
                        </a:rPr>
                        <a:t> </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49374">
                <a:tc>
                  <a:txBody>
                    <a:bodyPr/>
                    <a:lstStyle/>
                    <a:p>
                      <a:pPr algn="l">
                        <a:spcAft>
                          <a:spcPts val="0"/>
                        </a:spcAft>
                      </a:pPr>
                      <a:r>
                        <a:rPr lang="ja-JP" sz="900" kern="100" dirty="0">
                          <a:effectLst/>
                          <a:latin typeface="Century"/>
                          <a:ea typeface="ＭＳ Ｐ明朝"/>
                          <a:cs typeface="Times New Roman"/>
                        </a:rPr>
                        <a:t>プロジェクトとの関係</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100" dirty="0">
                          <a:effectLst/>
                          <a:latin typeface="ＭＳ Ｐ明朝"/>
                          <a:ea typeface="ＭＳ 明朝"/>
                          <a:cs typeface="Times New Roman"/>
                        </a:rPr>
                        <a:t> </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49374">
                <a:tc>
                  <a:txBody>
                    <a:bodyPr/>
                    <a:lstStyle/>
                    <a:p>
                      <a:pPr algn="l">
                        <a:spcAft>
                          <a:spcPts val="0"/>
                        </a:spcAft>
                      </a:pPr>
                      <a:r>
                        <a:rPr lang="ja-JP" sz="900" kern="100" dirty="0">
                          <a:effectLst/>
                          <a:latin typeface="Century"/>
                          <a:ea typeface="ＭＳ Ｐ明朝"/>
                          <a:cs typeface="Times New Roman"/>
                        </a:rPr>
                        <a:t>同意を確認した日</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100" dirty="0">
                          <a:effectLst/>
                          <a:latin typeface="ＭＳ Ｐ明朝"/>
                          <a:ea typeface="ＭＳ 明朝"/>
                          <a:cs typeface="Times New Roman"/>
                        </a:rPr>
                        <a:t> </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49374">
                <a:tc>
                  <a:txBody>
                    <a:bodyPr/>
                    <a:lstStyle/>
                    <a:p>
                      <a:pPr algn="l">
                        <a:spcAft>
                          <a:spcPts val="0"/>
                        </a:spcAft>
                      </a:pPr>
                      <a:r>
                        <a:rPr lang="ja-JP" sz="900" kern="100" dirty="0">
                          <a:effectLst/>
                          <a:latin typeface="Century"/>
                          <a:ea typeface="ＭＳ Ｐ明朝"/>
                          <a:cs typeface="Times New Roman"/>
                        </a:rPr>
                        <a:t>同意を確認した方法</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900" kern="100" dirty="0">
                          <a:effectLst/>
                          <a:latin typeface="Century"/>
                          <a:ea typeface="ＭＳ Ｐ明朝"/>
                          <a:cs typeface="Times New Roman"/>
                        </a:rPr>
                        <a:t>□ 文書　　□ 口頭　　□ その他（</a:t>
                      </a:r>
                      <a:r>
                        <a:rPr kumimoji="1" lang="ja-JP" altLang="en-US" sz="900" kern="1200" dirty="0">
                          <a:solidFill>
                            <a:schemeClr val="tx1"/>
                          </a:solidFill>
                          <a:effectLst/>
                          <a:latin typeface="ＭＳ Ｐ明朝" pitchFamily="18" charset="-128"/>
                          <a:ea typeface="ＭＳ Ｐ明朝" pitchFamily="18" charset="-128"/>
                          <a:cs typeface="+mn-cs"/>
                        </a:rPr>
                        <a:t>　　　　</a:t>
                      </a:r>
                      <a:r>
                        <a:rPr lang="ja-JP" sz="900" kern="100" dirty="0">
                          <a:effectLst/>
                          <a:latin typeface="Century"/>
                          <a:ea typeface="ＭＳ Ｐ明朝"/>
                          <a:cs typeface="Times New Roman"/>
                        </a:rPr>
                        <a:t>）</a:t>
                      </a:r>
                      <a:endParaRPr lang="ja-JP" sz="900" kern="100" dirty="0">
                        <a:effectLst/>
                        <a:latin typeface="Century"/>
                        <a:ea typeface="ＭＳ 明朝"/>
                        <a:cs typeface="Times New Roman"/>
                      </a:endParaRPr>
                    </a:p>
                  </a:txBody>
                  <a:tcPr marL="55721" marR="5572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1">
            <a:extLst>
              <a:ext uri="{FF2B5EF4-FFF2-40B4-BE49-F238E27FC236}">
                <a16:creationId xmlns:a16="http://schemas.microsoft.com/office/drawing/2014/main" id="{3864416E-741C-4F92-B7C9-2A4B091CFFA3}"/>
              </a:ext>
            </a:extLst>
          </p:cNvPr>
          <p:cNvSpPr>
            <a:spLocks noChangeArrowheads="1"/>
          </p:cNvSpPr>
          <p:nvPr/>
        </p:nvSpPr>
        <p:spPr bwMode="auto">
          <a:xfrm>
            <a:off x="253888" y="964582"/>
            <a:ext cx="3018431"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4295" tIns="37148" rIns="74295" bIns="37148" numCol="1" anchor="ctr" anchorCtr="0" compatLnSpc="1">
            <a:prstTxWarp prst="textNoShape">
              <a:avLst/>
            </a:prstTxWarp>
            <a:spAutoFit/>
          </a:bodyPr>
          <a:lstStyle/>
          <a:p>
            <a:pPr indent="108344" fontAlgn="base">
              <a:spcBef>
                <a:spcPct val="0"/>
              </a:spcBef>
              <a:spcAft>
                <a:spcPct val="0"/>
              </a:spcAft>
            </a:pPr>
            <a:r>
              <a:rPr lang="ja-JP" altLang="ja-JP" sz="900" b="1" dirty="0">
                <a:latin typeface="ＭＳ Ｐ明朝" pitchFamily="18" charset="-128"/>
                <a:ea typeface="ＭＳ Ｐ明朝" pitchFamily="18" charset="-128"/>
              </a:rPr>
              <a:t>書式１　非開示情報　１　【関係者の同意に関する確認】</a:t>
            </a:r>
            <a:endParaRPr lang="ja-JP" altLang="en-US" sz="900" b="1" dirty="0">
              <a:latin typeface="ＭＳ Ｐ明朝" pitchFamily="18" charset="-128"/>
              <a:ea typeface="ＭＳ Ｐ明朝" pitchFamily="18" charset="-128"/>
              <a:cs typeface="ＭＳ Ｐゴシック" pitchFamily="50" charset="-128"/>
            </a:endParaRPr>
          </a:p>
        </p:txBody>
      </p:sp>
      <p:sp>
        <p:nvSpPr>
          <p:cNvPr id="11" name="テキスト ボックス 10">
            <a:extLst>
              <a:ext uri="{FF2B5EF4-FFF2-40B4-BE49-F238E27FC236}">
                <a16:creationId xmlns:a16="http://schemas.microsoft.com/office/drawing/2014/main" id="{60B31B94-926E-44DE-8C2B-08766C28B75E}"/>
              </a:ext>
            </a:extLst>
          </p:cNvPr>
          <p:cNvSpPr txBox="1"/>
          <p:nvPr/>
        </p:nvSpPr>
        <p:spPr>
          <a:xfrm>
            <a:off x="2655614" y="296991"/>
            <a:ext cx="4335950" cy="230832"/>
          </a:xfrm>
          <a:prstGeom prst="rect">
            <a:avLst/>
          </a:prstGeom>
          <a:noFill/>
        </p:spPr>
        <p:txBody>
          <a:bodyPr wrap="square" rtlCol="0">
            <a:spAutoFit/>
          </a:bodyPr>
          <a:lstStyle/>
          <a:p>
            <a:pPr algn="ctr"/>
            <a:r>
              <a:rPr lang="ja-JP" altLang="en-US" sz="900" b="1" dirty="0">
                <a:latin typeface="ＭＳ Ｐ明朝" pitchFamily="18" charset="-128"/>
                <a:ea typeface="ＭＳ Ｐ明朝" pitchFamily="18" charset="-128"/>
              </a:rPr>
              <a:t>（プロジェクト名称（</a:t>
            </a:r>
            <a:r>
              <a:rPr lang="ja-JP" altLang="ja-JP" sz="900" dirty="0">
                <a:latin typeface="ＭＳ Ｐ明朝" pitchFamily="18" charset="-128"/>
                <a:ea typeface="ＭＳ Ｐ明朝" pitchFamily="18" charset="-128"/>
              </a:rPr>
              <a:t>「○○プロジェクト」または「○○ＣＭ業務」とし「○○工事」は不可</a:t>
            </a:r>
            <a:r>
              <a:rPr lang="ja-JP" altLang="en-US" sz="900" b="1" dirty="0">
                <a:latin typeface="ＭＳ Ｐ明朝" pitchFamily="18" charset="-128"/>
                <a:ea typeface="ＭＳ Ｐ明朝" pitchFamily="18" charset="-128"/>
              </a:rPr>
              <a:t>））</a:t>
            </a:r>
          </a:p>
        </p:txBody>
      </p:sp>
      <p:sp>
        <p:nvSpPr>
          <p:cNvPr id="12" name="テキスト ボックス 11">
            <a:extLst>
              <a:ext uri="{FF2B5EF4-FFF2-40B4-BE49-F238E27FC236}">
                <a16:creationId xmlns:a16="http://schemas.microsoft.com/office/drawing/2014/main" id="{CD999046-E9F7-4454-8624-889F29DAA4F1}"/>
              </a:ext>
            </a:extLst>
          </p:cNvPr>
          <p:cNvSpPr txBox="1"/>
          <p:nvPr/>
        </p:nvSpPr>
        <p:spPr>
          <a:xfrm>
            <a:off x="319965" y="1250752"/>
            <a:ext cx="9266069" cy="897682"/>
          </a:xfrm>
          <a:prstGeom prst="rect">
            <a:avLst/>
          </a:prstGeom>
          <a:noFill/>
        </p:spPr>
        <p:txBody>
          <a:bodyPr wrap="square" lIns="0" tIns="0" rIns="0" bIns="0" rtlCol="0">
            <a:spAutoFit/>
          </a:bodyPr>
          <a:lstStyle/>
          <a:p>
            <a:pPr>
              <a:lnSpc>
                <a:spcPts val="1406"/>
              </a:lnSpc>
            </a:pPr>
            <a:r>
              <a:rPr lang="ja-JP" altLang="ja-JP" sz="900" kern="100" dirty="0">
                <a:latin typeface="Century"/>
                <a:ea typeface="ＭＳ Ｐ明朝"/>
                <a:cs typeface="Times New Roman"/>
              </a:rPr>
              <a:t>＜本プロジェクトがＣＭ</a:t>
            </a:r>
            <a:r>
              <a:rPr lang="ja-JP" altLang="en-US" sz="900" kern="100" dirty="0">
                <a:latin typeface="Century"/>
                <a:ea typeface="ＭＳ Ｐ明朝"/>
                <a:cs typeface="Times New Roman"/>
              </a:rPr>
              <a:t>チェレンジ奨励賞</a:t>
            </a:r>
            <a:r>
              <a:rPr lang="ja-JP" altLang="ja-JP" sz="900" kern="100" dirty="0">
                <a:latin typeface="Century"/>
                <a:ea typeface="ＭＳ Ｐ明朝"/>
                <a:cs typeface="Times New Roman"/>
              </a:rPr>
              <a:t>に選定された場合には</a:t>
            </a:r>
            <a:r>
              <a:rPr lang="ja-JP" altLang="en-US" sz="900" kern="100" dirty="0">
                <a:latin typeface="Century"/>
                <a:ea typeface="ＭＳ Ｐ明朝"/>
                <a:cs typeface="Times New Roman"/>
              </a:rPr>
              <a:t>、応募書類を開示資料とさせていただくと共に、</a:t>
            </a:r>
            <a:r>
              <a:rPr lang="ja-JP" altLang="ja-JP" sz="900" kern="100" dirty="0">
                <a:latin typeface="Century"/>
                <a:ea typeface="ＭＳ Ｐ明朝"/>
                <a:cs typeface="Times New Roman"/>
              </a:rPr>
              <a:t>その全ての使用等を当協会に委託することについて、同意を必要とする関係者名を全て記して、</a:t>
            </a:r>
            <a:r>
              <a:rPr lang="ja-JP" altLang="ja-JP" sz="900" u="sng" kern="100" dirty="0">
                <a:latin typeface="Century"/>
                <a:ea typeface="ＭＳ Ｐ明朝"/>
                <a:cs typeface="Times New Roman"/>
              </a:rPr>
              <a:t>それらの関係者から同意を得ている事を示して</a:t>
            </a:r>
            <a:r>
              <a:rPr lang="ja-JP" altLang="ja-JP" sz="900" kern="100" dirty="0">
                <a:latin typeface="Century"/>
                <a:ea typeface="ＭＳ Ｐ明朝"/>
                <a:cs typeface="Times New Roman"/>
              </a:rPr>
              <a:t>下さい＞</a:t>
            </a:r>
            <a:endParaRPr lang="ja-JP" altLang="ja-JP" sz="900" kern="100" dirty="0">
              <a:latin typeface="Century"/>
              <a:ea typeface="ＭＳ 明朝"/>
              <a:cs typeface="Times New Roman"/>
            </a:endParaRPr>
          </a:p>
          <a:p>
            <a:pPr>
              <a:lnSpc>
                <a:spcPts val="1406"/>
              </a:lnSpc>
            </a:pPr>
            <a:r>
              <a:rPr lang="ja-JP" altLang="ja-JP" sz="900" kern="100" dirty="0">
                <a:latin typeface="Century"/>
                <a:ea typeface="ＭＳ Ｐ明朝"/>
                <a:cs typeface="Times New Roman"/>
              </a:rPr>
              <a:t>＜なお、本プロジェクトがＣＭ</a:t>
            </a:r>
            <a:r>
              <a:rPr lang="ja-JP" altLang="en-US" sz="900" kern="100" dirty="0">
                <a:latin typeface="Century"/>
                <a:ea typeface="ＭＳ Ｐ明朝"/>
                <a:cs typeface="Times New Roman"/>
              </a:rPr>
              <a:t>チェレンジ奨励賞</a:t>
            </a:r>
            <a:r>
              <a:rPr lang="ja-JP" altLang="ja-JP" sz="900" kern="100" dirty="0">
                <a:latin typeface="Century"/>
                <a:ea typeface="ＭＳ Ｐ明朝"/>
                <a:cs typeface="Times New Roman"/>
              </a:rPr>
              <a:t>に選定され、資料が開示された際に何らかの苦情が発生した時は、応募者が自らの負担と責任においてこれを処理するものとします＞</a:t>
            </a:r>
            <a:endParaRPr lang="ja-JP" altLang="ja-JP" sz="900" kern="100" dirty="0">
              <a:latin typeface="Century"/>
              <a:ea typeface="ＭＳ 明朝"/>
              <a:cs typeface="Times New Roman"/>
            </a:endParaRPr>
          </a:p>
          <a:p>
            <a:pPr marL="866753" indent="-866753">
              <a:lnSpc>
                <a:spcPts val="1406"/>
              </a:lnSpc>
            </a:pPr>
            <a:r>
              <a:rPr lang="ja-JP" altLang="ja-JP" sz="900" kern="100" dirty="0">
                <a:latin typeface="Century"/>
                <a:ea typeface="ＭＳ Ｐ明朝"/>
                <a:cs typeface="Times New Roman"/>
              </a:rPr>
              <a:t>関係者の例：業務の委託者（建築主）、 委託者（建築主）の他に、本プロジェクトの目的物の所有</a:t>
            </a:r>
            <a:r>
              <a:rPr lang="ja-JP" altLang="en-US" sz="900" kern="100" dirty="0">
                <a:latin typeface="Century"/>
                <a:ea typeface="ＭＳ Ｐ明朝"/>
                <a:cs typeface="Times New Roman"/>
              </a:rPr>
              <a:t>権</a:t>
            </a:r>
            <a:r>
              <a:rPr lang="ja-JP" altLang="ja-JP" sz="900" kern="100" dirty="0">
                <a:latin typeface="Century"/>
                <a:ea typeface="ＭＳ Ｐ明朝"/>
                <a:cs typeface="Times New Roman"/>
              </a:rPr>
              <a:t>を有する者、 その他、応募資料の開示等に関して利害関係を有する者等</a:t>
            </a:r>
            <a:r>
              <a:rPr lang="ja-JP" altLang="en-US" sz="900" kern="100" dirty="0">
                <a:latin typeface="Century"/>
                <a:ea typeface="ＭＳ Ｐ明朝"/>
                <a:cs typeface="Times New Roman"/>
              </a:rPr>
              <a:t>。</a:t>
            </a:r>
            <a:endParaRPr lang="ja-JP" altLang="ja-JP" sz="900" kern="100" dirty="0">
              <a:latin typeface="Century"/>
              <a:ea typeface="ＭＳ 明朝"/>
              <a:cs typeface="Times New Roman"/>
            </a:endParaRPr>
          </a:p>
          <a:p>
            <a:pPr>
              <a:lnSpc>
                <a:spcPts val="1406"/>
              </a:lnSpc>
            </a:pPr>
            <a:r>
              <a:rPr lang="ja-JP" altLang="ja-JP" sz="900" kern="100" dirty="0">
                <a:ea typeface="ＭＳ Ｐ明朝"/>
                <a:cs typeface="Times New Roman"/>
              </a:rPr>
              <a:t>以下のフォームを必要に応じてコピーして記入してください。</a:t>
            </a:r>
            <a:endParaRPr lang="ja-JP" altLang="en-US" sz="900" dirty="0">
              <a:latin typeface="ＭＳ Ｐ明朝" pitchFamily="18" charset="-128"/>
              <a:ea typeface="ＭＳ Ｐ明朝" pitchFamily="18" charset="-128"/>
            </a:endParaRPr>
          </a:p>
        </p:txBody>
      </p:sp>
      <p:sp>
        <p:nvSpPr>
          <p:cNvPr id="13" name="Rectangle 1">
            <a:extLst>
              <a:ext uri="{FF2B5EF4-FFF2-40B4-BE49-F238E27FC236}">
                <a16:creationId xmlns:a16="http://schemas.microsoft.com/office/drawing/2014/main" id="{C4AF8B23-950E-4CAB-B093-C06777EAF0B4}"/>
              </a:ext>
            </a:extLst>
          </p:cNvPr>
          <p:cNvSpPr>
            <a:spLocks noChangeArrowheads="1"/>
          </p:cNvSpPr>
          <p:nvPr/>
        </p:nvSpPr>
        <p:spPr bwMode="auto">
          <a:xfrm>
            <a:off x="253888" y="3574181"/>
            <a:ext cx="2741029"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4295" tIns="37148" rIns="74295" bIns="37148" numCol="1" anchor="ctr" anchorCtr="0" compatLnSpc="1">
            <a:prstTxWarp prst="textNoShape">
              <a:avLst/>
            </a:prstTxWarp>
            <a:spAutoFit/>
          </a:bodyPr>
          <a:lstStyle/>
          <a:p>
            <a:pPr indent="108344" fontAlgn="base">
              <a:spcBef>
                <a:spcPct val="0"/>
              </a:spcBef>
              <a:spcAft>
                <a:spcPct val="0"/>
              </a:spcAft>
            </a:pPr>
            <a:r>
              <a:rPr lang="ja-JP" altLang="ja-JP" sz="900" b="1" dirty="0">
                <a:latin typeface="ＭＳ Ｐ明朝" pitchFamily="18" charset="-128"/>
                <a:ea typeface="ＭＳ Ｐ明朝" pitchFamily="18" charset="-128"/>
              </a:rPr>
              <a:t>書式２　非開示情報　２　【担当者に関する情報】</a:t>
            </a:r>
            <a:endParaRPr lang="ja-JP" altLang="en-US" sz="900" b="1" dirty="0">
              <a:latin typeface="ＭＳ Ｐ明朝" pitchFamily="18" charset="-128"/>
              <a:ea typeface="ＭＳ Ｐ明朝" pitchFamily="18" charset="-128"/>
              <a:cs typeface="ＭＳ Ｐゴシック" pitchFamily="50" charset="-128"/>
            </a:endParaRPr>
          </a:p>
        </p:txBody>
      </p:sp>
      <p:graphicFrame>
        <p:nvGraphicFramePr>
          <p:cNvPr id="14" name="表 13">
            <a:extLst>
              <a:ext uri="{FF2B5EF4-FFF2-40B4-BE49-F238E27FC236}">
                <a16:creationId xmlns:a16="http://schemas.microsoft.com/office/drawing/2014/main" id="{9AF9E4F9-39A6-4B66-A8BC-50BE4910F8F7}"/>
              </a:ext>
            </a:extLst>
          </p:cNvPr>
          <p:cNvGraphicFramePr>
            <a:graphicFrameLocks noGrp="1"/>
          </p:cNvGraphicFramePr>
          <p:nvPr>
            <p:extLst>
              <p:ext uri="{D42A27DB-BD31-4B8C-83A1-F6EECF244321}">
                <p14:modId xmlns:p14="http://schemas.microsoft.com/office/powerpoint/2010/main" val="709959699"/>
              </p:ext>
            </p:extLst>
          </p:nvPr>
        </p:nvGraphicFramePr>
        <p:xfrm>
          <a:off x="372241" y="3880741"/>
          <a:ext cx="9130329" cy="2596121"/>
        </p:xfrm>
        <a:graphic>
          <a:graphicData uri="http://schemas.openxmlformats.org/drawingml/2006/table">
            <a:tbl>
              <a:tblPr firstRow="1" firstCol="1" bandRow="1" bandCol="1"/>
              <a:tblGrid>
                <a:gridCol w="1373292">
                  <a:extLst>
                    <a:ext uri="{9D8B030D-6E8A-4147-A177-3AD203B41FA5}">
                      <a16:colId xmlns:a16="http://schemas.microsoft.com/office/drawing/2014/main" val="20000"/>
                    </a:ext>
                  </a:extLst>
                </a:gridCol>
                <a:gridCol w="1685618">
                  <a:extLst>
                    <a:ext uri="{9D8B030D-6E8A-4147-A177-3AD203B41FA5}">
                      <a16:colId xmlns:a16="http://schemas.microsoft.com/office/drawing/2014/main" val="20001"/>
                    </a:ext>
                  </a:extLst>
                </a:gridCol>
                <a:gridCol w="6071419">
                  <a:extLst>
                    <a:ext uri="{9D8B030D-6E8A-4147-A177-3AD203B41FA5}">
                      <a16:colId xmlns:a16="http://schemas.microsoft.com/office/drawing/2014/main" val="20002"/>
                    </a:ext>
                  </a:extLst>
                </a:gridCol>
              </a:tblGrid>
              <a:tr h="236011">
                <a:tc rowSpan="4">
                  <a:txBody>
                    <a:bodyPr/>
                    <a:lstStyle/>
                    <a:p>
                      <a:pPr algn="l">
                        <a:lnSpc>
                          <a:spcPct val="150000"/>
                        </a:lnSpc>
                        <a:spcAft>
                          <a:spcPts val="0"/>
                        </a:spcAft>
                      </a:pPr>
                      <a:r>
                        <a:rPr lang="ja-JP" sz="900" kern="0" dirty="0">
                          <a:effectLst/>
                          <a:latin typeface="Century"/>
                          <a:ea typeface="ＭＳ Ｐ明朝"/>
                          <a:cs typeface="ＭＳ Ｐゴシック"/>
                        </a:rPr>
                        <a:t>業務委託者に関する情報</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900" kern="0" dirty="0">
                          <a:effectLst/>
                          <a:latin typeface="Century"/>
                          <a:ea typeface="ＭＳ Ｐ明朝"/>
                          <a:cs typeface="ＭＳ Ｐゴシック"/>
                        </a:rPr>
                        <a:t>担当者名</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u="none" strike="noStrike"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36011">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住所</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u="none" strike="noStrike"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36011">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電話</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u="none" strike="noStrike"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36011">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a:t>
                      </a:r>
                      <a:r>
                        <a:rPr lang="en-US" sz="900" kern="0" dirty="0">
                          <a:effectLst/>
                          <a:latin typeface="Century"/>
                          <a:ea typeface="ＭＳ Ｐ明朝"/>
                          <a:cs typeface="ＭＳ Ｐゴシック"/>
                        </a:rPr>
                        <a:t>e-mail</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u="none" strike="noStrike"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36011">
                <a:tc rowSpan="7">
                  <a:txBody>
                    <a:bodyPr/>
                    <a:lstStyle/>
                    <a:p>
                      <a:pPr algn="l">
                        <a:lnSpc>
                          <a:spcPct val="150000"/>
                        </a:lnSpc>
                        <a:spcAft>
                          <a:spcPts val="0"/>
                        </a:spcAft>
                      </a:pPr>
                      <a:r>
                        <a:rPr lang="ja-JP" sz="900" kern="0" dirty="0">
                          <a:effectLst/>
                          <a:latin typeface="Century"/>
                          <a:ea typeface="ＭＳ Ｐ明朝"/>
                          <a:cs typeface="ＭＳ Ｐゴシック"/>
                        </a:rPr>
                        <a:t>応募者に関する情報</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900" kern="0" dirty="0">
                          <a:effectLst/>
                          <a:latin typeface="Century"/>
                          <a:ea typeface="ＭＳ Ｐ明朝"/>
                          <a:cs typeface="ＭＳ Ｐゴシック"/>
                        </a:rPr>
                        <a:t>担当者名</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36011">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住所</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36011">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電話</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36011">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担当者の連絡先　</a:t>
                      </a:r>
                      <a:r>
                        <a:rPr lang="en-US" sz="900" kern="0" dirty="0">
                          <a:effectLst/>
                          <a:latin typeface="Century"/>
                          <a:ea typeface="ＭＳ Ｐ明朝"/>
                          <a:cs typeface="ＭＳ Ｐゴシック"/>
                        </a:rPr>
                        <a:t>e-mail</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36011">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担当者不在の場合の代理者名</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36011">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代理者の連絡先　電話</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36011">
                <a:tc vMerge="1">
                  <a:txBody>
                    <a:bodyPr/>
                    <a:lstStyle/>
                    <a:p>
                      <a:endParaRPr kumimoji="1" lang="ja-JP" altLang="en-US"/>
                    </a:p>
                  </a:txBody>
                  <a:tcPr/>
                </a:tc>
                <a:tc>
                  <a:txBody>
                    <a:bodyPr/>
                    <a:lstStyle/>
                    <a:p>
                      <a:pPr algn="l">
                        <a:spcAft>
                          <a:spcPts val="0"/>
                        </a:spcAft>
                      </a:pPr>
                      <a:r>
                        <a:rPr lang="ja-JP" sz="900" kern="0" dirty="0">
                          <a:effectLst/>
                          <a:latin typeface="Century"/>
                          <a:ea typeface="ＭＳ Ｐ明朝"/>
                          <a:cs typeface="ＭＳ Ｐゴシック"/>
                        </a:rPr>
                        <a:t>代理者の連絡先　</a:t>
                      </a:r>
                      <a:r>
                        <a:rPr lang="en-US" sz="900" kern="0" dirty="0">
                          <a:effectLst/>
                          <a:latin typeface="Century"/>
                          <a:ea typeface="ＭＳ Ｐ明朝"/>
                          <a:cs typeface="ＭＳ Ｐゴシック"/>
                        </a:rPr>
                        <a:t>e-mail</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900" kern="0" dirty="0">
                          <a:effectLst/>
                          <a:latin typeface="ＭＳ Ｐ明朝"/>
                          <a:ea typeface="ＭＳ 明朝"/>
                          <a:cs typeface="ＭＳ Ｐゴシック"/>
                        </a:rPr>
                        <a:t> </a:t>
                      </a:r>
                      <a:endParaRPr lang="ja-JP" sz="900" kern="100" dirty="0">
                        <a:effectLst/>
                        <a:latin typeface="Century"/>
                        <a:ea typeface="ＭＳ 明朝"/>
                        <a:cs typeface="Times New Roman"/>
                      </a:endParaRPr>
                    </a:p>
                  </a:txBody>
                  <a:tcPr marL="50681" marR="50681"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9" name="Rectangle 1">
            <a:extLst>
              <a:ext uri="{FF2B5EF4-FFF2-40B4-BE49-F238E27FC236}">
                <a16:creationId xmlns:a16="http://schemas.microsoft.com/office/drawing/2014/main" id="{A1F04C25-58C6-4312-A94F-7794CBBCEC9C}"/>
              </a:ext>
            </a:extLst>
          </p:cNvPr>
          <p:cNvSpPr>
            <a:spLocks noChangeArrowheads="1"/>
          </p:cNvSpPr>
          <p:nvPr/>
        </p:nvSpPr>
        <p:spPr bwMode="auto">
          <a:xfrm>
            <a:off x="6775299" y="3549159"/>
            <a:ext cx="2869375" cy="20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indent="108344" defTabSz="742931" eaLnBrk="0" fontAlgn="base" hangingPunct="0">
              <a:spcBef>
                <a:spcPct val="0"/>
              </a:spcBef>
              <a:spcAft>
                <a:spcPct val="0"/>
              </a:spcAft>
            </a:pPr>
            <a:r>
              <a:rPr lang="ja-JP" altLang="en-US" sz="813" dirty="0">
                <a:latin typeface="ＭＳ Ｐ明朝" pitchFamily="18" charset="-128"/>
                <a:ea typeface="ＭＳ Ｐ明朝" pitchFamily="18" charset="-128"/>
                <a:cs typeface="ＭＳ Ｐゴシック" pitchFamily="50" charset="-128"/>
              </a:rPr>
              <a:t>（</a:t>
            </a:r>
            <a:r>
              <a:rPr lang="ja-JP" altLang="ja-JP" sz="813" dirty="0">
                <a:latin typeface="ＭＳ Ｐ明朝" pitchFamily="18" charset="-128"/>
                <a:ea typeface="ＭＳ Ｐ明朝" pitchFamily="18" charset="-128"/>
                <a:cs typeface="ＭＳ Ｐゴシック" pitchFamily="50" charset="-128"/>
              </a:rPr>
              <a:t>※</a:t>
            </a:r>
            <a:r>
              <a:rPr lang="ja-JP" altLang="en-US" sz="813" dirty="0">
                <a:latin typeface="ＭＳ Ｐ明朝" pitchFamily="18" charset="-128"/>
                <a:ea typeface="ＭＳ Ｐ明朝" pitchFamily="18" charset="-128"/>
                <a:cs typeface="ＭＳ Ｐゴシック" pitchFamily="50" charset="-128"/>
              </a:rPr>
              <a:t>）該当項目の</a:t>
            </a:r>
            <a:r>
              <a:rPr lang="ja-JP" altLang="en-US" sz="813" dirty="0">
                <a:latin typeface="ＭＳ Ｐ明朝" pitchFamily="18" charset="-128"/>
                <a:ea typeface="ＭＳ Ｐ明朝" pitchFamily="18" charset="-128"/>
                <a:cs typeface="Times New Roman" pitchFamily="18" charset="0"/>
              </a:rPr>
              <a:t>チェックボックス（□）を塗りつぶして下さい。</a:t>
            </a:r>
            <a:endParaRPr lang="ja-JP" altLang="en-US" sz="1463" dirty="0">
              <a:latin typeface="Arial" pitchFamily="34" charset="0"/>
              <a:ea typeface="ＭＳ Ｐゴシック" pitchFamily="50" charset="-128"/>
              <a:cs typeface="ＭＳ Ｐゴシック" pitchFamily="50" charset="-128"/>
            </a:endParaRPr>
          </a:p>
        </p:txBody>
      </p:sp>
      <p:graphicFrame>
        <p:nvGraphicFramePr>
          <p:cNvPr id="16" name="表 15">
            <a:extLst>
              <a:ext uri="{FF2B5EF4-FFF2-40B4-BE49-F238E27FC236}">
                <a16:creationId xmlns:a16="http://schemas.microsoft.com/office/drawing/2014/main" id="{9D2D7CB7-A726-41E5-8C3D-3697DC95E369}"/>
              </a:ext>
            </a:extLst>
          </p:cNvPr>
          <p:cNvGraphicFramePr>
            <a:graphicFrameLocks noGrp="1"/>
          </p:cNvGraphicFramePr>
          <p:nvPr>
            <p:extLst>
              <p:ext uri="{D42A27DB-BD31-4B8C-83A1-F6EECF244321}">
                <p14:modId xmlns:p14="http://schemas.microsoft.com/office/powerpoint/2010/main" val="3991851953"/>
              </p:ext>
            </p:extLst>
          </p:nvPr>
        </p:nvGraphicFramePr>
        <p:xfrm>
          <a:off x="279240" y="615456"/>
          <a:ext cx="9365434" cy="375449"/>
        </p:xfrm>
        <a:graphic>
          <a:graphicData uri="http://schemas.openxmlformats.org/drawingml/2006/table">
            <a:tbl>
              <a:tblPr/>
              <a:tblGrid>
                <a:gridCol w="9365434">
                  <a:extLst>
                    <a:ext uri="{9D8B030D-6E8A-4147-A177-3AD203B41FA5}">
                      <a16:colId xmlns:a16="http://schemas.microsoft.com/office/drawing/2014/main" val="20000"/>
                    </a:ext>
                  </a:extLst>
                </a:gridCol>
              </a:tblGrid>
              <a:tr h="3754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100" dirty="0">
                          <a:solidFill>
                            <a:schemeClr val="tx1"/>
                          </a:solidFill>
                          <a:effectLst/>
                          <a:ea typeface="ＭＳ Ｐ明朝"/>
                          <a:cs typeface="Times New Roman"/>
                        </a:rPr>
                        <a:t>書式１・２および３は各１ページです。書式４は</a:t>
                      </a:r>
                      <a:r>
                        <a:rPr lang="ja-JP" altLang="en-US" sz="900" b="1" kern="100" dirty="0">
                          <a:solidFill>
                            <a:schemeClr val="tx1"/>
                          </a:solidFill>
                          <a:effectLst/>
                          <a:ea typeface="ＭＳ Ｐ明朝"/>
                          <a:cs typeface="Times New Roman"/>
                        </a:rPr>
                        <a:t>２</a:t>
                      </a:r>
                      <a:r>
                        <a:rPr lang="ja-JP" altLang="ja-JP" sz="900" b="1" kern="100" dirty="0">
                          <a:solidFill>
                            <a:schemeClr val="tx1"/>
                          </a:solidFill>
                          <a:effectLst/>
                          <a:ea typeface="ＭＳ Ｐ明朝"/>
                          <a:cs typeface="Times New Roman"/>
                        </a:rPr>
                        <a:t>ページ</a:t>
                      </a:r>
                      <a:r>
                        <a:rPr lang="ja-JP" altLang="ja-JP" sz="900" kern="100" dirty="0">
                          <a:solidFill>
                            <a:schemeClr val="tx1"/>
                          </a:solidFill>
                          <a:effectLst/>
                          <a:ea typeface="ＭＳ Ｐ明朝"/>
                          <a:cs typeface="Times New Roman"/>
                        </a:rPr>
                        <a:t>以内としますが、</a:t>
                      </a:r>
                      <a:r>
                        <a:rPr lang="ja-JP" altLang="en-US" sz="900" kern="100" dirty="0">
                          <a:solidFill>
                            <a:schemeClr val="tx1"/>
                          </a:solidFill>
                          <a:effectLst/>
                          <a:ea typeface="ＭＳ Ｐ明朝"/>
                          <a:cs typeface="Times New Roman"/>
                        </a:rPr>
                        <a:t>プロジェクト概要、</a:t>
                      </a:r>
                      <a:r>
                        <a:rPr lang="ja-JP" altLang="ja-JP" sz="900" kern="100" dirty="0">
                          <a:solidFill>
                            <a:schemeClr val="tx1"/>
                          </a:solidFill>
                          <a:effectLst/>
                          <a:ea typeface="ＭＳ Ｐ明朝"/>
                          <a:cs typeface="Times New Roman"/>
                        </a:rPr>
                        <a:t>テーマ１、２についての記述量の配分は自由とします。応募書類の総ページ数は</a:t>
                      </a:r>
                      <a:r>
                        <a:rPr lang="ja-JP" altLang="en-US" sz="900" kern="100" dirty="0">
                          <a:solidFill>
                            <a:schemeClr val="tx1"/>
                          </a:solidFill>
                          <a:effectLst/>
                          <a:ea typeface="ＭＳ Ｐ明朝"/>
                          <a:cs typeface="Times New Roman"/>
                        </a:rPr>
                        <a:t>４</a:t>
                      </a:r>
                      <a:r>
                        <a:rPr lang="ja-JP" altLang="ja-JP" sz="900" kern="100" dirty="0">
                          <a:solidFill>
                            <a:schemeClr val="tx1"/>
                          </a:solidFill>
                          <a:effectLst/>
                          <a:ea typeface="ＭＳ Ｐ明朝"/>
                          <a:cs typeface="Times New Roman"/>
                        </a:rPr>
                        <a:t>ページを限度とします。</a:t>
                      </a:r>
                      <a:r>
                        <a:rPr lang="ja-JP" altLang="en-US" sz="900" kern="100" dirty="0">
                          <a:solidFill>
                            <a:schemeClr val="tx1"/>
                          </a:solidFill>
                          <a:effectLst/>
                          <a:ea typeface="ＭＳ Ｐ明朝"/>
                          <a:cs typeface="Times New Roman"/>
                        </a:rPr>
                        <a:t>応募書類は全てＡ４サイズ横置きとし、説明本文は指定フォント（</a:t>
                      </a:r>
                      <a:r>
                        <a:rPr lang="ja-JP" altLang="en-US" sz="900" dirty="0">
                          <a:solidFill>
                            <a:schemeClr val="tx1"/>
                          </a:solidFill>
                          <a:latin typeface="ＭＳ Ｐ明朝" pitchFamily="18" charset="-128"/>
                          <a:ea typeface="ＭＳ Ｐ明朝" pitchFamily="18" charset="-128"/>
                          <a:cs typeface="Times New Roman" pitchFamily="18" charset="0"/>
                        </a:rPr>
                        <a:t>ＭＳＰ明朝）</a:t>
                      </a:r>
                      <a:r>
                        <a:rPr lang="ja-JP" altLang="en-US" sz="900" kern="100" dirty="0">
                          <a:solidFill>
                            <a:schemeClr val="tx1"/>
                          </a:solidFill>
                          <a:effectLst/>
                          <a:ea typeface="ＭＳ Ｐ明朝"/>
                          <a:cs typeface="Times New Roman"/>
                        </a:rPr>
                        <a:t>で横書きを基本として作成してください。</a:t>
                      </a:r>
                      <a:endParaRPr kumimoji="1" lang="ja-JP" altLang="ja-JP" sz="900" kern="1200" dirty="0">
                        <a:solidFill>
                          <a:schemeClr val="tx1"/>
                        </a:solidFill>
                        <a:latin typeface="ＭＳ Ｐ明朝" pitchFamily="18" charset="-128"/>
                        <a:ea typeface="ＭＳ Ｐ明朝" pitchFamily="18" charset="-128"/>
                        <a:cs typeface="+mn-cs"/>
                      </a:endParaRPr>
                    </a:p>
                  </a:txBody>
                  <a:tcPr marL="74295" marR="74295" marT="37148" marB="37148">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8" name="テキスト ボックス 17">
            <a:extLst>
              <a:ext uri="{FF2B5EF4-FFF2-40B4-BE49-F238E27FC236}">
                <a16:creationId xmlns:a16="http://schemas.microsoft.com/office/drawing/2014/main" id="{606613C5-96E8-4A21-B088-75089C33D218}"/>
              </a:ext>
            </a:extLst>
          </p:cNvPr>
          <p:cNvSpPr txBox="1"/>
          <p:nvPr/>
        </p:nvSpPr>
        <p:spPr>
          <a:xfrm>
            <a:off x="253888" y="189140"/>
            <a:ext cx="2009252" cy="223779"/>
          </a:xfrm>
          <a:prstGeom prst="rect">
            <a:avLst/>
          </a:prstGeom>
          <a:noFill/>
        </p:spPr>
        <p:txBody>
          <a:bodyPr wrap="square" rtlCol="0">
            <a:spAutoFit/>
          </a:bodyPr>
          <a:lstStyle/>
          <a:p>
            <a:pPr algn="ctr"/>
            <a:r>
              <a:rPr lang="en-US" altLang="ja-JP" sz="854" b="1" dirty="0">
                <a:latin typeface="ＭＳ Ｐ明朝" pitchFamily="18" charset="-128"/>
                <a:ea typeface="ＭＳ Ｐ明朝" pitchFamily="18" charset="-128"/>
              </a:rPr>
              <a:t>【</a:t>
            </a:r>
            <a:r>
              <a:rPr lang="ja-JP" altLang="en-US" sz="854" b="1" dirty="0">
                <a:latin typeface="ＭＳ Ｐ明朝" pitchFamily="18" charset="-128"/>
                <a:ea typeface="ＭＳ Ｐ明朝" pitchFamily="18" charset="-128"/>
              </a:rPr>
              <a:t>ＣＭチャレンジ奨励賞２０２３応募書式</a:t>
            </a:r>
            <a:r>
              <a:rPr lang="en-US" altLang="ja-JP" sz="854" b="1" dirty="0">
                <a:latin typeface="ＭＳ Ｐ明朝" pitchFamily="18" charset="-128"/>
                <a:ea typeface="ＭＳ Ｐ明朝" pitchFamily="18" charset="-128"/>
              </a:rPr>
              <a:t>】</a:t>
            </a:r>
            <a:endParaRPr lang="ja-JP" altLang="en-US" sz="854" b="1" dirty="0">
              <a:latin typeface="ＭＳ Ｐ明朝" pitchFamily="18" charset="-128"/>
              <a:ea typeface="ＭＳ Ｐ明朝" pitchFamily="18" charset="-128"/>
            </a:endParaRPr>
          </a:p>
        </p:txBody>
      </p:sp>
      <p:sp>
        <p:nvSpPr>
          <p:cNvPr id="21" name="テキスト ボックス 20"/>
          <p:cNvSpPr txBox="1"/>
          <p:nvPr/>
        </p:nvSpPr>
        <p:spPr>
          <a:xfrm>
            <a:off x="9564600" y="6520150"/>
            <a:ext cx="228600"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１</a:t>
            </a:r>
          </a:p>
        </p:txBody>
      </p:sp>
      <p:sp>
        <p:nvSpPr>
          <p:cNvPr id="20" name="テキスト ボックス 19"/>
          <p:cNvSpPr txBox="1"/>
          <p:nvPr/>
        </p:nvSpPr>
        <p:spPr>
          <a:xfrm>
            <a:off x="8458683" y="278569"/>
            <a:ext cx="1447317" cy="230832"/>
          </a:xfrm>
          <a:prstGeom prst="rect">
            <a:avLst/>
          </a:prstGeom>
          <a:noFill/>
          <a:ln>
            <a:noFill/>
          </a:ln>
        </p:spPr>
        <p:txBody>
          <a:bodyPr wrap="square" rtlCol="0">
            <a:spAutoFit/>
          </a:bodyPr>
          <a:lstStyle/>
          <a:p>
            <a:pPr algn="ct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12</a:t>
            </a:r>
            <a:r>
              <a:rPr kumimoji="1" lang="ja-JP" altLang="en-US" sz="900" dirty="0">
                <a:latin typeface="Meiryo UI" panose="020B0604030504040204" pitchFamily="50" charset="-128"/>
                <a:ea typeface="Meiryo UI" panose="020B0604030504040204" pitchFamily="50" charset="-128"/>
              </a:rPr>
              <a:t>日</a:t>
            </a:r>
          </a:p>
        </p:txBody>
      </p:sp>
    </p:spTree>
    <p:extLst>
      <p:ext uri="{BB962C8B-B14F-4D97-AF65-F5344CB8AC3E}">
        <p14:creationId xmlns:p14="http://schemas.microsoft.com/office/powerpoint/2010/main" val="2015589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60B31B94-926E-44DE-8C2B-08766C28B75E}"/>
              </a:ext>
            </a:extLst>
          </p:cNvPr>
          <p:cNvSpPr txBox="1"/>
          <p:nvPr/>
        </p:nvSpPr>
        <p:spPr>
          <a:xfrm>
            <a:off x="2655614" y="319429"/>
            <a:ext cx="4464377" cy="230832"/>
          </a:xfrm>
          <a:prstGeom prst="rect">
            <a:avLst/>
          </a:prstGeom>
          <a:noFill/>
        </p:spPr>
        <p:txBody>
          <a:bodyPr wrap="square" rtlCol="0">
            <a:spAutoFit/>
          </a:bodyPr>
          <a:lstStyle/>
          <a:p>
            <a:pPr algn="ctr"/>
            <a:r>
              <a:rPr lang="ja-JP" altLang="en-US" sz="900" b="1" dirty="0">
                <a:latin typeface="ＭＳ Ｐ明朝" pitchFamily="18" charset="-128"/>
                <a:ea typeface="ＭＳ Ｐ明朝" pitchFamily="18" charset="-128"/>
              </a:rPr>
              <a:t>（プロジェクト名称（</a:t>
            </a:r>
            <a:r>
              <a:rPr lang="ja-JP" altLang="ja-JP" sz="900" dirty="0">
                <a:latin typeface="ＭＳ Ｐ明朝" pitchFamily="18" charset="-128"/>
                <a:ea typeface="ＭＳ Ｐ明朝" pitchFamily="18" charset="-128"/>
              </a:rPr>
              <a:t>「○○プロジェクト」または「○○ＣＭ業務」とし「○○工事」は不可</a:t>
            </a:r>
            <a:r>
              <a:rPr lang="ja-JP" altLang="en-US" sz="900" b="1" dirty="0">
                <a:latin typeface="ＭＳ Ｐ明朝" pitchFamily="18" charset="-128"/>
                <a:ea typeface="ＭＳ Ｐ明朝" pitchFamily="18" charset="-128"/>
              </a:rPr>
              <a:t>））</a:t>
            </a:r>
          </a:p>
        </p:txBody>
      </p:sp>
      <p:sp>
        <p:nvSpPr>
          <p:cNvPr id="16" name="Rectangle 1">
            <a:extLst>
              <a:ext uri="{FF2B5EF4-FFF2-40B4-BE49-F238E27FC236}">
                <a16:creationId xmlns:a16="http://schemas.microsoft.com/office/drawing/2014/main" id="{7BD027C3-B14F-47CB-8BF0-5022DC2AA425}"/>
              </a:ext>
            </a:extLst>
          </p:cNvPr>
          <p:cNvSpPr>
            <a:spLocks noChangeArrowheads="1"/>
          </p:cNvSpPr>
          <p:nvPr/>
        </p:nvSpPr>
        <p:spPr bwMode="auto">
          <a:xfrm>
            <a:off x="101163" y="8543490"/>
            <a:ext cx="2869375" cy="20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indent="108344" defTabSz="742931" eaLnBrk="0" fontAlgn="base" hangingPunct="0">
              <a:spcBef>
                <a:spcPct val="0"/>
              </a:spcBef>
              <a:spcAft>
                <a:spcPct val="0"/>
              </a:spcAft>
            </a:pPr>
            <a:r>
              <a:rPr lang="ja-JP" altLang="en-US" sz="813" dirty="0">
                <a:latin typeface="ＭＳ Ｐ明朝" pitchFamily="18" charset="-128"/>
                <a:ea typeface="ＭＳ Ｐ明朝" pitchFamily="18" charset="-128"/>
                <a:cs typeface="ＭＳ Ｐゴシック" pitchFamily="50" charset="-128"/>
              </a:rPr>
              <a:t>（</a:t>
            </a:r>
            <a:r>
              <a:rPr lang="ja-JP" altLang="ja-JP" sz="813" dirty="0">
                <a:latin typeface="ＭＳ Ｐ明朝" pitchFamily="18" charset="-128"/>
                <a:ea typeface="ＭＳ Ｐ明朝" pitchFamily="18" charset="-128"/>
                <a:cs typeface="ＭＳ Ｐゴシック" pitchFamily="50" charset="-128"/>
              </a:rPr>
              <a:t>※</a:t>
            </a:r>
            <a:r>
              <a:rPr lang="ja-JP" altLang="en-US" sz="813" dirty="0">
                <a:latin typeface="ＭＳ Ｐ明朝" pitchFamily="18" charset="-128"/>
                <a:ea typeface="ＭＳ Ｐ明朝" pitchFamily="18" charset="-128"/>
                <a:cs typeface="ＭＳ Ｐゴシック" pitchFamily="50" charset="-128"/>
              </a:rPr>
              <a:t>）該当項目の</a:t>
            </a:r>
            <a:r>
              <a:rPr lang="ja-JP" altLang="en-US" sz="813" dirty="0">
                <a:latin typeface="ＭＳ Ｐ明朝" pitchFamily="18" charset="-128"/>
                <a:ea typeface="ＭＳ Ｐ明朝" pitchFamily="18" charset="-128"/>
                <a:cs typeface="Times New Roman" pitchFamily="18" charset="0"/>
              </a:rPr>
              <a:t>チェックボックス（□）を塗りつぶして下さい。</a:t>
            </a:r>
            <a:endParaRPr lang="ja-JP" altLang="en-US" sz="1463" dirty="0">
              <a:latin typeface="Arial" pitchFamily="34" charset="0"/>
              <a:ea typeface="ＭＳ Ｐゴシック" pitchFamily="50" charset="-128"/>
              <a:cs typeface="ＭＳ Ｐゴシック" pitchFamily="50" charset="-128"/>
            </a:endParaRPr>
          </a:p>
        </p:txBody>
      </p:sp>
      <p:sp>
        <p:nvSpPr>
          <p:cNvPr id="22" name="Rectangle 1">
            <a:extLst>
              <a:ext uri="{FF2B5EF4-FFF2-40B4-BE49-F238E27FC236}">
                <a16:creationId xmlns:a16="http://schemas.microsoft.com/office/drawing/2014/main" id="{7DA4B532-A609-4E24-8E21-F660CBB05AD5}"/>
              </a:ext>
            </a:extLst>
          </p:cNvPr>
          <p:cNvSpPr>
            <a:spLocks noChangeArrowheads="1"/>
          </p:cNvSpPr>
          <p:nvPr/>
        </p:nvSpPr>
        <p:spPr bwMode="auto">
          <a:xfrm>
            <a:off x="154414" y="548905"/>
            <a:ext cx="1351808"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4295" tIns="37148" rIns="74295" bIns="37148" numCol="1" anchor="ctr" anchorCtr="0" compatLnSpc="1">
            <a:prstTxWarp prst="textNoShape">
              <a:avLst/>
            </a:prstTxWarp>
            <a:spAutoFit/>
          </a:bodyPr>
          <a:lstStyle/>
          <a:p>
            <a:pPr indent="108344" fontAlgn="base">
              <a:spcBef>
                <a:spcPct val="0"/>
              </a:spcBef>
              <a:spcAft>
                <a:spcPct val="0"/>
              </a:spcAft>
            </a:pPr>
            <a:r>
              <a:rPr lang="ja-JP" altLang="ja-JP" sz="900" b="1" dirty="0">
                <a:latin typeface="ＭＳ Ｐ明朝" pitchFamily="18" charset="-128"/>
                <a:ea typeface="ＭＳ Ｐ明朝" pitchFamily="18" charset="-128"/>
              </a:rPr>
              <a:t>書式</a:t>
            </a:r>
            <a:r>
              <a:rPr lang="ja-JP" altLang="en-US" sz="900" b="1" dirty="0">
                <a:latin typeface="ＭＳ Ｐ明朝" pitchFamily="18" charset="-128"/>
                <a:ea typeface="ＭＳ Ｐ明朝" pitchFamily="18" charset="-128"/>
              </a:rPr>
              <a:t>３</a:t>
            </a:r>
            <a:r>
              <a:rPr lang="ja-JP" altLang="ja-JP" sz="900" b="1" dirty="0">
                <a:latin typeface="ＭＳ Ｐ明朝" pitchFamily="18" charset="-128"/>
                <a:ea typeface="ＭＳ Ｐ明朝" pitchFamily="18" charset="-128"/>
              </a:rPr>
              <a:t>　【</a:t>
            </a:r>
            <a:r>
              <a:rPr lang="ja-JP" altLang="en-US" sz="900" b="1" dirty="0">
                <a:latin typeface="ＭＳ Ｐ明朝" pitchFamily="18" charset="-128"/>
                <a:ea typeface="ＭＳ Ｐ明朝" pitchFamily="18" charset="-128"/>
              </a:rPr>
              <a:t>基本情報</a:t>
            </a:r>
            <a:r>
              <a:rPr lang="ja-JP" altLang="ja-JP" sz="900" b="1" dirty="0">
                <a:latin typeface="ＭＳ Ｐ明朝" pitchFamily="18" charset="-128"/>
                <a:ea typeface="ＭＳ Ｐ明朝" pitchFamily="18" charset="-128"/>
              </a:rPr>
              <a:t>】</a:t>
            </a:r>
            <a:endParaRPr lang="ja-JP" altLang="en-US" sz="900" b="1" dirty="0">
              <a:latin typeface="ＭＳ Ｐ明朝" pitchFamily="18" charset="-128"/>
              <a:ea typeface="ＭＳ Ｐ明朝" pitchFamily="18" charset="-128"/>
              <a:cs typeface="ＭＳ Ｐゴシック" pitchFamily="50" charset="-128"/>
            </a:endParaRPr>
          </a:p>
        </p:txBody>
      </p:sp>
      <p:graphicFrame>
        <p:nvGraphicFramePr>
          <p:cNvPr id="28" name="表 27">
            <a:extLst>
              <a:ext uri="{FF2B5EF4-FFF2-40B4-BE49-F238E27FC236}">
                <a16:creationId xmlns:a16="http://schemas.microsoft.com/office/drawing/2014/main" id="{6538AC7A-BEA1-4FDA-ABB9-FB9FF52D6810}"/>
              </a:ext>
            </a:extLst>
          </p:cNvPr>
          <p:cNvGraphicFramePr>
            <a:graphicFrameLocks noGrp="1"/>
          </p:cNvGraphicFramePr>
          <p:nvPr>
            <p:extLst>
              <p:ext uri="{D42A27DB-BD31-4B8C-83A1-F6EECF244321}">
                <p14:modId xmlns:p14="http://schemas.microsoft.com/office/powerpoint/2010/main" val="912408506"/>
              </p:ext>
            </p:extLst>
          </p:nvPr>
        </p:nvGraphicFramePr>
        <p:xfrm>
          <a:off x="303391" y="778370"/>
          <a:ext cx="4573410" cy="5747046"/>
        </p:xfrm>
        <a:graphic>
          <a:graphicData uri="http://schemas.openxmlformats.org/drawingml/2006/table">
            <a:tbl>
              <a:tblPr firstRow="1" firstCol="1" bandRow="1" bandCol="1"/>
              <a:tblGrid>
                <a:gridCol w="694555">
                  <a:extLst>
                    <a:ext uri="{9D8B030D-6E8A-4147-A177-3AD203B41FA5}">
                      <a16:colId xmlns:a16="http://schemas.microsoft.com/office/drawing/2014/main" val="20000"/>
                    </a:ext>
                  </a:extLst>
                </a:gridCol>
                <a:gridCol w="646475">
                  <a:extLst>
                    <a:ext uri="{9D8B030D-6E8A-4147-A177-3AD203B41FA5}">
                      <a16:colId xmlns:a16="http://schemas.microsoft.com/office/drawing/2014/main" val="20001"/>
                    </a:ext>
                  </a:extLst>
                </a:gridCol>
                <a:gridCol w="808095">
                  <a:extLst>
                    <a:ext uri="{9D8B030D-6E8A-4147-A177-3AD203B41FA5}">
                      <a16:colId xmlns:a16="http://schemas.microsoft.com/office/drawing/2014/main" val="20002"/>
                    </a:ext>
                  </a:extLst>
                </a:gridCol>
                <a:gridCol w="2424285">
                  <a:extLst>
                    <a:ext uri="{9D8B030D-6E8A-4147-A177-3AD203B41FA5}">
                      <a16:colId xmlns:a16="http://schemas.microsoft.com/office/drawing/2014/main" val="20003"/>
                    </a:ext>
                  </a:extLst>
                </a:gridCol>
              </a:tblGrid>
              <a:tr h="292253">
                <a:tc rowSpan="4">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プロジェクトの基本情報</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プロジェクト名称</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「○○プロジェクト」</a:t>
                      </a:r>
                      <a:r>
                        <a:rPr lang="ja-JP" sz="900" kern="0" dirty="0">
                          <a:solidFill>
                            <a:srgbClr val="000000"/>
                          </a:solidFill>
                          <a:effectLst/>
                          <a:latin typeface="ＭＳ Ｐ明朝" pitchFamily="18" charset="-128"/>
                          <a:ea typeface="ＭＳ Ｐ明朝" pitchFamily="18" charset="-128"/>
                          <a:cs typeface="ＭＳ Ｐゴシック"/>
                        </a:rPr>
                        <a:t>または「○○ＣＭ業務」とし「○○工事」は不可</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2253">
                <a:tc v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所在地</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○○県○○市</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92253">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種別１（※）</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□新築・□改修・□その他（具体的に記載）</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9696">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種別２（※）</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ts val="1400"/>
                        </a:lnSpc>
                        <a:spcAft>
                          <a:spcPts val="0"/>
                        </a:spcAft>
                      </a:pPr>
                      <a:r>
                        <a:rPr lang="ja-JP" sz="900" kern="0" dirty="0">
                          <a:effectLst/>
                          <a:latin typeface="ＭＳ Ｐ明朝" pitchFamily="18" charset="-128"/>
                          <a:ea typeface="ＭＳ Ｐ明朝" pitchFamily="18" charset="-128"/>
                          <a:cs typeface="ＭＳ Ｐゴシック"/>
                        </a:rPr>
                        <a:t>□住宅建築・□非住宅建築・□土木・□その他（具体的に記載）</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2253">
                <a:tc rowSpan="3">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業務委託者に関する情報</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業務委託者名</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en-US" sz="900" kern="0">
                          <a:effectLst/>
                          <a:latin typeface="ＭＳ Ｐ明朝" pitchFamily="18" charset="-128"/>
                          <a:ea typeface="ＭＳ Ｐ明朝" pitchFamily="18" charset="-128"/>
                          <a:cs typeface="ＭＳ Ｐゴシック"/>
                        </a:rPr>
                        <a:t> </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92253">
                <a:tc v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en-US" sz="900" kern="0" dirty="0">
                          <a:effectLst/>
                          <a:latin typeface="ＭＳ Ｐ明朝" pitchFamily="18" charset="-128"/>
                          <a:ea typeface="ＭＳ Ｐ明朝" pitchFamily="18" charset="-128"/>
                          <a:cs typeface="ＭＳ Ｐゴシック"/>
                        </a:rPr>
                        <a:t>業務委託者の所在地</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ja-JP" sz="900" kern="0" dirty="0">
                          <a:effectLst/>
                          <a:latin typeface="ＭＳ Ｐ明朝" pitchFamily="18" charset="-128"/>
                          <a:ea typeface="ＭＳ Ｐ明朝" pitchFamily="18" charset="-128"/>
                          <a:cs typeface="ＭＳ Ｐゴシック"/>
                        </a:rPr>
                        <a:t>○○県○○市</a:t>
                      </a:r>
                      <a:endParaRPr lang="ja-JP" alt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99314">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en-US" sz="900" kern="100" dirty="0">
                          <a:effectLst/>
                          <a:latin typeface="ＭＳ Ｐ明朝" pitchFamily="18" charset="-128"/>
                          <a:ea typeface="ＭＳ Ｐ明朝" pitchFamily="18" charset="-128"/>
                          <a:cs typeface="Times New Roman"/>
                        </a:rPr>
                        <a:t>種別（</a:t>
                      </a:r>
                      <a:r>
                        <a:rPr lang="en-US" altLang="ja-JP" sz="900" kern="100" dirty="0">
                          <a:effectLst/>
                          <a:latin typeface="ＭＳ Ｐ明朝" pitchFamily="18" charset="-128"/>
                          <a:ea typeface="ＭＳ Ｐ明朝" pitchFamily="18" charset="-128"/>
                          <a:cs typeface="Times New Roman"/>
                        </a:rPr>
                        <a:t>※</a:t>
                      </a:r>
                      <a:r>
                        <a:rPr lang="ja-JP" altLang="en-US" sz="900" kern="100" dirty="0">
                          <a:effectLst/>
                          <a:latin typeface="ＭＳ Ｐ明朝" pitchFamily="18" charset="-128"/>
                          <a:ea typeface="ＭＳ Ｐ明朝" pitchFamily="18" charset="-128"/>
                          <a:cs typeface="Times New Roman"/>
                        </a:rPr>
                        <a:t>）</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en-US" sz="900" kern="0" dirty="0">
                          <a:effectLst/>
                          <a:latin typeface="ＭＳ Ｐ明朝" pitchFamily="18" charset="-128"/>
                          <a:ea typeface="ＭＳ Ｐ明朝" pitchFamily="18" charset="-128"/>
                          <a:cs typeface="ＭＳ Ｐゴシック"/>
                        </a:rPr>
                        <a:t>□公共法人・□民間法人・□その他（具体的に記載）</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92253">
                <a:tc rowSpan="3">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応募者に</a:t>
                      </a:r>
                      <a:endParaRPr lang="ja-JP" sz="900" kern="100" dirty="0">
                        <a:effectLst/>
                        <a:latin typeface="ＭＳ Ｐ明朝" pitchFamily="18" charset="-128"/>
                        <a:ea typeface="ＭＳ Ｐ明朝" pitchFamily="18" charset="-128"/>
                        <a:cs typeface="Times New Roman"/>
                      </a:endParaRPr>
                    </a:p>
                    <a:p>
                      <a:pPr algn="l">
                        <a:spcAft>
                          <a:spcPts val="0"/>
                        </a:spcAft>
                      </a:pPr>
                      <a:r>
                        <a:rPr lang="ja-JP" sz="900" kern="0" dirty="0">
                          <a:effectLst/>
                          <a:latin typeface="ＭＳ Ｐ明朝" pitchFamily="18" charset="-128"/>
                          <a:ea typeface="ＭＳ Ｐ明朝" pitchFamily="18" charset="-128"/>
                          <a:cs typeface="ＭＳ Ｐゴシック"/>
                        </a:rPr>
                        <a:t>関する情報</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応募者（法人）名</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0910">
                <a:tc v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900" kern="0" dirty="0">
                          <a:effectLst/>
                          <a:latin typeface="ＭＳ Ｐ明朝" pitchFamily="18" charset="-128"/>
                          <a:ea typeface="ＭＳ Ｐ明朝" pitchFamily="18" charset="-128"/>
                          <a:cs typeface="ＭＳ Ｐゴシック"/>
                        </a:rPr>
                        <a:t>種別（※）</a:t>
                      </a:r>
                      <a:r>
                        <a:rPr lang="ja-JP" altLang="ja-JP" sz="900" kern="0" dirty="0">
                          <a:effectLst/>
                          <a:latin typeface="ＭＳ Ｐ明朝" pitchFamily="18" charset="-128"/>
                          <a:ea typeface="ＭＳ Ｐ明朝" pitchFamily="18" charset="-128"/>
                          <a:cs typeface="ＭＳ Ｐゴシック"/>
                        </a:rPr>
                        <a:t>応募者（法人）の</a:t>
                      </a:r>
                      <a:endParaRPr lang="en-US" altLang="ja-JP" sz="900" kern="0" dirty="0">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effectLst/>
                          <a:latin typeface="ＭＳ Ｐ明朝" pitchFamily="18" charset="-128"/>
                          <a:ea typeface="ＭＳ Ｐ明朝" pitchFamily="18" charset="-128"/>
                          <a:cs typeface="ＭＳ Ｐゴシック"/>
                        </a:rPr>
                        <a:t>所在地</a:t>
                      </a:r>
                      <a:endParaRPr lang="en-US" altLang="ja-JP" sz="900" kern="0" dirty="0">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en-US" altLang="ja-JP" sz="900" kern="0" dirty="0">
                          <a:effectLst/>
                          <a:latin typeface="ＭＳ Ｐ明朝" pitchFamily="18" charset="-128"/>
                          <a:ea typeface="ＭＳ Ｐ明朝" pitchFamily="18" charset="-128"/>
                          <a:cs typeface="ＭＳ Ｐゴシック"/>
                        </a:rPr>
                        <a:t> </a:t>
                      </a:r>
                      <a:r>
                        <a:rPr lang="ja-JP" altLang="en-US" sz="900" kern="0" dirty="0">
                          <a:effectLst/>
                          <a:latin typeface="ＭＳ Ｐ明朝" pitchFamily="18" charset="-128"/>
                          <a:ea typeface="ＭＳ Ｐ明朝" pitchFamily="18" charset="-128"/>
                          <a:cs typeface="ＭＳ Ｐゴシック"/>
                        </a:rPr>
                        <a:t>○○県○○市</a:t>
                      </a:r>
                      <a:endParaRPr lang="ja-JP" alt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484736">
                <a:tc v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ja-JP" sz="900" kern="0" dirty="0">
                          <a:effectLst/>
                          <a:latin typeface="ＭＳ Ｐ明朝" pitchFamily="18" charset="-128"/>
                          <a:ea typeface="ＭＳ Ｐ明朝" pitchFamily="18" charset="-128"/>
                          <a:cs typeface="ＭＳ Ｐゴシック"/>
                        </a:rPr>
                        <a:t>種別（※）</a:t>
                      </a:r>
                      <a:endParaRPr lang="ja-JP" sz="900" kern="100" dirty="0">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ts val="1400"/>
                        </a:lnSpc>
                        <a:spcAft>
                          <a:spcPts val="0"/>
                        </a:spcAft>
                      </a:pPr>
                      <a:r>
                        <a:rPr lang="ja-JP" altLang="ja-JP" sz="900" kern="0" dirty="0">
                          <a:effectLst/>
                          <a:latin typeface="ＭＳ Ｐ明朝" pitchFamily="18" charset="-128"/>
                          <a:ea typeface="ＭＳ Ｐ明朝" pitchFamily="18" charset="-128"/>
                          <a:cs typeface="ＭＳ Ｐゴシック"/>
                        </a:rPr>
                        <a:t>□ＣＭ専門会社、□設計事務所系、□施工会社系、□その他（具体的に記載）</a:t>
                      </a:r>
                      <a:endParaRPr lang="ja-JP" sz="900" kern="100" dirty="0">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666284">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kern="0" dirty="0">
                          <a:effectLst/>
                          <a:latin typeface="ＭＳ Ｐ明朝" pitchFamily="18" charset="-128"/>
                          <a:ea typeface="ＭＳ Ｐ明朝" pitchFamily="18" charset="-128"/>
                          <a:cs typeface="ＭＳ Ｐゴシック"/>
                        </a:rPr>
                        <a:t>CMR</a:t>
                      </a:r>
                      <a:r>
                        <a:rPr lang="ja-JP" altLang="en-US" sz="900" kern="0" dirty="0">
                          <a:solidFill>
                            <a:schemeClr val="tx1"/>
                          </a:solidFill>
                          <a:effectLst/>
                          <a:latin typeface="ＭＳ Ｐ明朝" pitchFamily="18" charset="-128"/>
                          <a:ea typeface="ＭＳ Ｐ明朝" pitchFamily="18" charset="-128"/>
                          <a:cs typeface="ＭＳ Ｐゴシック"/>
                        </a:rPr>
                        <a:t>（受託者）</a:t>
                      </a:r>
                      <a:r>
                        <a:rPr lang="ja-JP" altLang="ja-JP" sz="900" kern="0" dirty="0">
                          <a:solidFill>
                            <a:schemeClr val="tx1"/>
                          </a:solidFill>
                          <a:effectLst/>
                          <a:latin typeface="ＭＳ Ｐ明朝" pitchFamily="18" charset="-128"/>
                          <a:ea typeface="ＭＳ Ｐ明朝" pitchFamily="18" charset="-128"/>
                          <a:cs typeface="ＭＳ Ｐゴシック"/>
                        </a:rPr>
                        <a:t>の参画時期（※）</a:t>
                      </a:r>
                      <a:endParaRPr lang="ja-JP" altLang="ja-JP" sz="900" kern="100" dirty="0">
                        <a:solidFill>
                          <a:schemeClr val="tx1"/>
                        </a:solidFill>
                        <a:effectLst/>
                        <a:latin typeface="ＭＳ Ｐ明朝" pitchFamily="18" charset="-128"/>
                        <a:ea typeface="ＭＳ Ｐ明朝" pitchFamily="18" charset="-128"/>
                        <a:cs typeface="Times New Roman"/>
                      </a:endParaRPr>
                    </a:p>
                  </a:txBody>
                  <a:tcPr marL="58500" marR="74295" marT="37148" marB="37148" anchor="ctr">
                    <a:lnL w="12700" cmpd="sng">
                      <a:solidFill>
                        <a:prstClr val="black"/>
                      </a:solidFill>
                      <a:prstDash val="solid"/>
                    </a:lnL>
                    <a:lnR w="12700" cmpd="sng">
                      <a:solidFill>
                        <a:prstClr val="black"/>
                      </a:solidFill>
                      <a:prstDash val="solid"/>
                    </a:lnR>
                    <a:lnT w="9525" cap="flat" cmpd="sng" algn="ctr">
                      <a:solidFill>
                        <a:sysClr val="windowText" lastClr="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h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ts val="1400"/>
                        </a:lnSpc>
                        <a:spcAft>
                          <a:spcPts val="0"/>
                        </a:spcAft>
                      </a:pPr>
                      <a:r>
                        <a:rPr lang="ja-JP" altLang="en-US" sz="900" kern="0" dirty="0">
                          <a:solidFill>
                            <a:schemeClr val="tx1"/>
                          </a:solidFill>
                          <a:effectLst/>
                          <a:latin typeface="ＭＳ Ｐ明朝" pitchFamily="18" charset="-128"/>
                          <a:ea typeface="ＭＳ Ｐ明朝" pitchFamily="18" charset="-128"/>
                          <a:cs typeface="ＭＳ Ｐゴシック"/>
                        </a:rPr>
                        <a:t>□事業構想段階、</a:t>
                      </a:r>
                      <a:r>
                        <a:rPr lang="ja-JP" sz="900" kern="0" dirty="0">
                          <a:solidFill>
                            <a:schemeClr val="tx1"/>
                          </a:solidFill>
                          <a:effectLst/>
                          <a:latin typeface="ＭＳ Ｐ明朝" pitchFamily="18" charset="-128"/>
                          <a:ea typeface="ＭＳ Ｐ明朝" pitchFamily="18" charset="-128"/>
                          <a:cs typeface="ＭＳ Ｐゴシック"/>
                        </a:rPr>
                        <a:t>□基本計画段階、□基本設計段階、□実施設計段階、□工事発注段階、□工事段階、□完成後</a:t>
                      </a:r>
                      <a:r>
                        <a:rPr lang="ja-JP" altLang="en-US" sz="900" kern="0" dirty="0">
                          <a:solidFill>
                            <a:schemeClr val="tx1"/>
                          </a:solidFill>
                          <a:effectLst/>
                          <a:latin typeface="ＭＳ Ｐ明朝" pitchFamily="18" charset="-128"/>
                          <a:ea typeface="ＭＳ Ｐ明朝" pitchFamily="18" charset="-128"/>
                          <a:cs typeface="ＭＳ Ｐゴシック"/>
                        </a:rPr>
                        <a:t>　　　　　　　　　　　</a:t>
                      </a:r>
                      <a:endParaRPr lang="en-US" altLang="ja-JP" sz="900" kern="0" dirty="0">
                        <a:solidFill>
                          <a:schemeClr val="tx1"/>
                        </a:solidFill>
                        <a:effectLst/>
                        <a:latin typeface="ＭＳ Ｐ明朝" pitchFamily="18" charset="-128"/>
                        <a:ea typeface="ＭＳ Ｐ明朝" pitchFamily="18" charset="-128"/>
                        <a:cs typeface="ＭＳ Ｐゴシック"/>
                      </a:endParaRPr>
                    </a:p>
                    <a:p>
                      <a:pPr algn="r">
                        <a:lnSpc>
                          <a:spcPts val="1400"/>
                        </a:lnSpc>
                        <a:spcAft>
                          <a:spcPts val="0"/>
                        </a:spcAft>
                      </a:pPr>
                      <a:r>
                        <a:rPr lang="ja-JP" altLang="en-US" sz="900" kern="0" dirty="0">
                          <a:solidFill>
                            <a:schemeClr val="tx1"/>
                          </a:solidFill>
                          <a:effectLst/>
                          <a:latin typeface="ＭＳ Ｐ明朝" pitchFamily="18" charset="-128"/>
                          <a:ea typeface="ＭＳ Ｐ明朝" pitchFamily="18" charset="-128"/>
                          <a:cs typeface="ＭＳ Ｐゴシック"/>
                        </a:rPr>
                        <a:t>該当項目をすべて塗りつぶしてください。</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12700" cmpd="sng">
                      <a:solidFill>
                        <a:prstClr val="black"/>
                      </a:solidFill>
                      <a:prstDash val="solid"/>
                    </a:lnL>
                    <a:lnR w="12700" cmpd="sng">
                      <a:solidFill>
                        <a:prstClr val="black"/>
                      </a:solidFill>
                      <a:prstDash val="solid"/>
                    </a:lnR>
                    <a:lnT w="12700" cmpd="sng">
                      <a:solidFill>
                        <a:prstClr val="black"/>
                      </a:solidFill>
                      <a:prstDash val="soli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316092">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en-US" sz="900" kern="0" dirty="0">
                          <a:effectLst/>
                          <a:latin typeface="ＭＳ Ｐ明朝" pitchFamily="18" charset="-128"/>
                          <a:ea typeface="ＭＳ Ｐ明朝" pitchFamily="18" charset="-128"/>
                          <a:cs typeface="ＭＳ Ｐゴシック"/>
                        </a:rPr>
                        <a:t>CMR</a:t>
                      </a:r>
                      <a:r>
                        <a:rPr lang="ja-JP" altLang="en-US" sz="900" kern="0" dirty="0">
                          <a:solidFill>
                            <a:schemeClr val="tx1"/>
                          </a:solidFill>
                          <a:effectLst/>
                          <a:latin typeface="ＭＳ Ｐ明朝" pitchFamily="18" charset="-128"/>
                          <a:ea typeface="ＭＳ Ｐ明朝" pitchFamily="18" charset="-128"/>
                          <a:cs typeface="ＭＳ Ｐゴシック"/>
                        </a:rPr>
                        <a:t>（受託者）</a:t>
                      </a:r>
                      <a:r>
                        <a:rPr lang="ja-JP" sz="900" kern="0" dirty="0">
                          <a:solidFill>
                            <a:schemeClr val="tx1"/>
                          </a:solidFill>
                          <a:effectLst/>
                          <a:latin typeface="ＭＳ Ｐ明朝" pitchFamily="18" charset="-128"/>
                          <a:ea typeface="ＭＳ Ｐ明朝" pitchFamily="18" charset="-128"/>
                          <a:cs typeface="ＭＳ Ｐゴシック"/>
                        </a:rPr>
                        <a:t>の選定方法（※）</a:t>
                      </a:r>
                      <a:endParaRPr lang="ja-JP" sz="900" kern="100" dirty="0">
                        <a:solidFill>
                          <a:schemeClr val="tx1"/>
                        </a:solidFill>
                        <a:effectLst/>
                        <a:latin typeface="ＭＳ Ｐ明朝" pitchFamily="18" charset="-128"/>
                        <a:ea typeface="ＭＳ Ｐ明朝" pitchFamily="18" charset="-128"/>
                        <a:cs typeface="Times New Roman"/>
                      </a:endParaRPr>
                    </a:p>
                  </a:txBody>
                  <a:tcPr marL="58500"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12700" cmpd="sng">
                      <a:solidFill>
                        <a:prstClr val="black"/>
                      </a:solidFill>
                      <a:prstDash val="soli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ts val="1400"/>
                        </a:lnSpc>
                        <a:spcAft>
                          <a:spcPts val="0"/>
                        </a:spcAft>
                      </a:pPr>
                      <a:r>
                        <a:rPr lang="ja-JP" sz="900" kern="0" dirty="0">
                          <a:solidFill>
                            <a:schemeClr val="tx1"/>
                          </a:solidFill>
                          <a:effectLst/>
                          <a:latin typeface="ＭＳ Ｐ明朝" pitchFamily="18" charset="-128"/>
                          <a:ea typeface="ＭＳ Ｐ明朝" pitchFamily="18" charset="-128"/>
                          <a:cs typeface="ＭＳ Ｐゴシック"/>
                        </a:rPr>
                        <a:t>□特命</a:t>
                      </a:r>
                      <a:r>
                        <a:rPr lang="ja-JP" altLang="en-US" sz="900" kern="0" dirty="0">
                          <a:solidFill>
                            <a:schemeClr val="tx1"/>
                          </a:solidFill>
                          <a:effectLst/>
                          <a:latin typeface="ＭＳ Ｐ明朝" pitchFamily="18" charset="-128"/>
                          <a:ea typeface="ＭＳ Ｐ明朝" pitchFamily="18" charset="-128"/>
                          <a:cs typeface="ＭＳ Ｐゴシック"/>
                        </a:rPr>
                        <a:t>、</a:t>
                      </a:r>
                      <a:r>
                        <a:rPr lang="ja-JP" sz="900" kern="0" dirty="0">
                          <a:solidFill>
                            <a:schemeClr val="tx1"/>
                          </a:solidFill>
                          <a:effectLst/>
                          <a:latin typeface="ＭＳ Ｐ明朝" pitchFamily="18" charset="-128"/>
                          <a:ea typeface="ＭＳ Ｐ明朝" pitchFamily="18" charset="-128"/>
                          <a:cs typeface="ＭＳ Ｐゴシック"/>
                        </a:rPr>
                        <a:t>□プロポーザル、□その他（具体的に記載）</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3"/>
                  </a:ext>
                </a:extLst>
              </a:tr>
              <a:tr h="400802">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設計と施工の発注形式（※）</a:t>
                      </a:r>
                      <a:endParaRPr lang="ja-JP" sz="900" kern="100" dirty="0">
                        <a:effectLst/>
                        <a:latin typeface="ＭＳ Ｐ明朝" pitchFamily="18" charset="-128"/>
                        <a:ea typeface="ＭＳ Ｐ明朝" pitchFamily="18" charset="-128"/>
                        <a:cs typeface="Times New Roman"/>
                      </a:endParaRPr>
                    </a:p>
                  </a:txBody>
                  <a:tcPr marL="58500"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solidFill>
                            <a:schemeClr val="tx1"/>
                          </a:solidFill>
                          <a:effectLst/>
                          <a:latin typeface="ＭＳ Ｐ明朝" pitchFamily="18" charset="-128"/>
                          <a:ea typeface="ＭＳ Ｐ明朝" pitchFamily="18" charset="-128"/>
                          <a:cs typeface="ＭＳ Ｐゴシック"/>
                        </a:rPr>
                        <a:t>□設計・施工分離、□設計施工</a:t>
                      </a:r>
                      <a:r>
                        <a:rPr lang="ja-JP" altLang="en-US" sz="900" kern="0" dirty="0">
                          <a:solidFill>
                            <a:schemeClr val="tx1"/>
                          </a:solidFill>
                          <a:effectLst/>
                          <a:latin typeface="ＭＳ Ｐ明朝" pitchFamily="18" charset="-128"/>
                          <a:ea typeface="ＭＳ Ｐ明朝" pitchFamily="18" charset="-128"/>
                          <a:cs typeface="ＭＳ Ｐゴシック"/>
                        </a:rPr>
                        <a:t>一括</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□ＥＣＩ、</a:t>
                      </a:r>
                      <a:r>
                        <a:rPr lang="ja-JP" sz="900" kern="0" dirty="0">
                          <a:solidFill>
                            <a:schemeClr val="tx1"/>
                          </a:solidFill>
                          <a:effectLst/>
                          <a:latin typeface="ＭＳ Ｐ明朝" pitchFamily="18" charset="-128"/>
                          <a:ea typeface="ＭＳ Ｐ明朝" pitchFamily="18" charset="-128"/>
                          <a:cs typeface="ＭＳ Ｐゴシック"/>
                        </a:rPr>
                        <a:t>□その他（具体的に記載）</a:t>
                      </a:r>
                      <a:r>
                        <a:rPr lang="ja-JP" altLang="en-US" sz="900" kern="0" dirty="0">
                          <a:solidFill>
                            <a:schemeClr val="tx1"/>
                          </a:solidFill>
                          <a:effectLst/>
                          <a:latin typeface="ＭＳ Ｐ明朝" pitchFamily="18" charset="-128"/>
                          <a:ea typeface="ＭＳ Ｐ明朝" pitchFamily="18" charset="-128"/>
                          <a:cs typeface="ＭＳ Ｐゴシック"/>
                        </a:rPr>
                        <a:t>　　　　　　　　　　</a:t>
                      </a:r>
                      <a:r>
                        <a:rPr lang="en-US" altLang="ja-JP" sz="900" kern="0" dirty="0">
                          <a:solidFill>
                            <a:schemeClr val="tx1"/>
                          </a:solidFill>
                          <a:effectLst/>
                          <a:latin typeface="ＭＳ Ｐ明朝" pitchFamily="18" charset="-128"/>
                          <a:ea typeface="ＭＳ Ｐ明朝" pitchFamily="18" charset="-128"/>
                          <a:cs typeface="ＭＳ Ｐゴシック"/>
                        </a:rPr>
                        <a:t>ECI :</a:t>
                      </a:r>
                      <a:r>
                        <a:rPr lang="ja-JP" altLang="en-US" sz="900" kern="0" dirty="0">
                          <a:solidFill>
                            <a:schemeClr val="tx1"/>
                          </a:solidFill>
                          <a:effectLst/>
                          <a:latin typeface="ＭＳ Ｐ明朝" pitchFamily="18" charset="-128"/>
                          <a:ea typeface="ＭＳ Ｐ明朝" pitchFamily="18" charset="-128"/>
                          <a:cs typeface="ＭＳ Ｐゴシック"/>
                        </a:rPr>
                        <a:t> </a:t>
                      </a:r>
                      <a:r>
                        <a:rPr lang="en-US" altLang="ja-JP" sz="900" kern="0" dirty="0">
                          <a:solidFill>
                            <a:schemeClr val="tx1"/>
                          </a:solidFill>
                          <a:effectLst/>
                          <a:latin typeface="ＭＳ Ｐ明朝" pitchFamily="18" charset="-128"/>
                          <a:ea typeface="ＭＳ Ｐ明朝" pitchFamily="18" charset="-128"/>
                          <a:cs typeface="ＭＳ Ｐゴシック"/>
                        </a:rPr>
                        <a:t>Early Contractor Involvement</a:t>
                      </a:r>
                      <a:r>
                        <a:rPr lang="ja-JP" altLang="en-US" sz="900" kern="0" dirty="0">
                          <a:solidFill>
                            <a:schemeClr val="tx1"/>
                          </a:solidFill>
                          <a:effectLst/>
                          <a:latin typeface="ＭＳ Ｐ明朝" pitchFamily="18" charset="-128"/>
                          <a:ea typeface="ＭＳ Ｐ明朝" pitchFamily="18" charset="-128"/>
                          <a:cs typeface="ＭＳ Ｐゴシック"/>
                        </a:rPr>
                        <a:t>の略</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4"/>
                  </a:ext>
                </a:extLst>
              </a:tr>
              <a:tr h="402680">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設計者の選定（※）</a:t>
                      </a:r>
                      <a:endParaRPr lang="ja-JP" sz="900" kern="100" dirty="0">
                        <a:effectLst/>
                        <a:latin typeface="ＭＳ Ｐ明朝" pitchFamily="18" charset="-128"/>
                        <a:ea typeface="ＭＳ Ｐ明朝" pitchFamily="18" charset="-128"/>
                        <a:cs typeface="Times New Roman"/>
                      </a:endParaRPr>
                    </a:p>
                  </a:txBody>
                  <a:tcPr marL="58500"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ts val="1400"/>
                        </a:lnSpc>
                        <a:spcAft>
                          <a:spcPts val="0"/>
                        </a:spcAft>
                      </a:pP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設計競技、</a:t>
                      </a:r>
                      <a:r>
                        <a:rPr lang="ja-JP" sz="900" kern="0" dirty="0">
                          <a:solidFill>
                            <a:schemeClr val="tx1"/>
                          </a:solidFill>
                          <a:effectLst/>
                          <a:latin typeface="ＭＳ Ｐ明朝" pitchFamily="18" charset="-128"/>
                          <a:ea typeface="ＭＳ Ｐ明朝" pitchFamily="18" charset="-128"/>
                          <a:cs typeface="ＭＳ Ｐゴシック"/>
                        </a:rPr>
                        <a:t>□プロポーザル、□</a:t>
                      </a:r>
                      <a:r>
                        <a:rPr lang="ja-JP" altLang="en-US" sz="900" kern="0" dirty="0">
                          <a:solidFill>
                            <a:schemeClr val="tx1"/>
                          </a:solidFill>
                          <a:effectLst/>
                          <a:latin typeface="ＭＳ Ｐ明朝" pitchFamily="18" charset="-128"/>
                          <a:ea typeface="ＭＳ Ｐ明朝" pitchFamily="18" charset="-128"/>
                          <a:cs typeface="ＭＳ Ｐゴシック"/>
                        </a:rPr>
                        <a:t>資質評価</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特命随意契約</a:t>
                      </a:r>
                      <a:r>
                        <a:rPr lang="ja-JP" sz="900" kern="0" dirty="0">
                          <a:solidFill>
                            <a:schemeClr val="tx1"/>
                          </a:solidFill>
                          <a:effectLst/>
                          <a:latin typeface="ＭＳ Ｐ明朝" pitchFamily="18" charset="-128"/>
                          <a:ea typeface="ＭＳ Ｐ明朝" pitchFamily="18" charset="-128"/>
                          <a:cs typeface="ＭＳ Ｐゴシック"/>
                        </a:rPr>
                        <a:t>、</a:t>
                      </a:r>
                      <a:endParaRPr lang="en-US" altLang="ja-JP" sz="900" kern="0" dirty="0">
                        <a:solidFill>
                          <a:schemeClr val="tx1"/>
                        </a:solidFill>
                        <a:effectLst/>
                        <a:latin typeface="ＭＳ Ｐ明朝" pitchFamily="18" charset="-128"/>
                        <a:ea typeface="ＭＳ Ｐ明朝" pitchFamily="18" charset="-128"/>
                        <a:cs typeface="ＭＳ Ｐゴシック"/>
                      </a:endParaRPr>
                    </a:p>
                    <a:p>
                      <a:pPr algn="l">
                        <a:lnSpc>
                          <a:spcPts val="1400"/>
                        </a:lnSpc>
                        <a:spcAft>
                          <a:spcPts val="0"/>
                        </a:spcAft>
                      </a:pP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競争</a:t>
                      </a:r>
                      <a:r>
                        <a:rPr lang="ja-JP" sz="900" kern="0" dirty="0">
                          <a:solidFill>
                            <a:schemeClr val="tx1"/>
                          </a:solidFill>
                          <a:effectLst/>
                          <a:latin typeface="ＭＳ Ｐ明朝" pitchFamily="18" charset="-128"/>
                          <a:ea typeface="ＭＳ Ｐ明朝" pitchFamily="18" charset="-128"/>
                          <a:cs typeface="ＭＳ Ｐゴシック"/>
                        </a:rPr>
                        <a:t>入札、□その他（具体的に記載）</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5"/>
                  </a:ext>
                </a:extLst>
              </a:tr>
              <a:tr h="306312">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effectLst/>
                          <a:latin typeface="ＭＳ Ｐ明朝" pitchFamily="18" charset="-128"/>
                          <a:ea typeface="ＭＳ Ｐ明朝" pitchFamily="18" charset="-128"/>
                          <a:cs typeface="ＭＳ Ｐゴシック"/>
                        </a:rPr>
                        <a:t>工事</a:t>
                      </a:r>
                      <a:r>
                        <a:rPr lang="ja-JP" altLang="en-US" sz="900" kern="0" dirty="0">
                          <a:effectLst/>
                          <a:latin typeface="ＭＳ Ｐ明朝" pitchFamily="18" charset="-128"/>
                          <a:ea typeface="ＭＳ Ｐ明朝" pitchFamily="18" charset="-128"/>
                          <a:cs typeface="ＭＳ Ｐゴシック"/>
                        </a:rPr>
                        <a:t>施工者</a:t>
                      </a:r>
                      <a:r>
                        <a:rPr lang="ja-JP" sz="900" kern="0" dirty="0">
                          <a:effectLst/>
                          <a:latin typeface="ＭＳ Ｐ明朝" pitchFamily="18" charset="-128"/>
                          <a:ea typeface="ＭＳ Ｐ明朝" pitchFamily="18" charset="-128"/>
                          <a:cs typeface="ＭＳ Ｐゴシック"/>
                        </a:rPr>
                        <a:t>の</a:t>
                      </a:r>
                      <a:r>
                        <a:rPr lang="ja-JP" altLang="en-US" sz="900" kern="0" dirty="0">
                          <a:effectLst/>
                          <a:latin typeface="ＭＳ Ｐ明朝" pitchFamily="18" charset="-128"/>
                          <a:ea typeface="ＭＳ Ｐ明朝" pitchFamily="18" charset="-128"/>
                          <a:cs typeface="ＭＳ Ｐゴシック"/>
                        </a:rPr>
                        <a:t>選定</a:t>
                      </a:r>
                      <a:r>
                        <a:rPr lang="ja-JP" sz="900" kern="0" dirty="0">
                          <a:effectLst/>
                          <a:latin typeface="ＭＳ Ｐ明朝" pitchFamily="18" charset="-128"/>
                          <a:ea typeface="ＭＳ Ｐ明朝" pitchFamily="18" charset="-128"/>
                          <a:cs typeface="ＭＳ Ｐゴシック"/>
                        </a:rPr>
                        <a:t>（※）</a:t>
                      </a:r>
                      <a:endParaRPr lang="ja-JP" sz="900" kern="100" dirty="0">
                        <a:effectLst/>
                        <a:latin typeface="ＭＳ Ｐ明朝" pitchFamily="18" charset="-128"/>
                        <a:ea typeface="ＭＳ Ｐ明朝" pitchFamily="18" charset="-128"/>
                        <a:cs typeface="Times New Roman"/>
                      </a:endParaRPr>
                    </a:p>
                  </a:txBody>
                  <a:tcPr marL="58500"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価格競争、</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総合評価</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技術提案・交渉</a:t>
                      </a:r>
                      <a:r>
                        <a:rPr lang="ja-JP" sz="900" kern="0" dirty="0">
                          <a:solidFill>
                            <a:schemeClr val="tx1"/>
                          </a:solidFill>
                          <a:effectLst/>
                          <a:latin typeface="ＭＳ Ｐ明朝" pitchFamily="18" charset="-128"/>
                          <a:ea typeface="ＭＳ Ｐ明朝" pitchFamily="18" charset="-128"/>
                          <a:cs typeface="ＭＳ Ｐゴシック"/>
                        </a:rPr>
                        <a:t>、□その他（具体的に記載）</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6"/>
                  </a:ext>
                </a:extLst>
              </a:tr>
              <a:tr h="306132">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en-US" sz="900" kern="0" dirty="0">
                          <a:solidFill>
                            <a:schemeClr val="tx1"/>
                          </a:solidFill>
                          <a:effectLst/>
                          <a:latin typeface="ＭＳ Ｐ明朝" pitchFamily="18" charset="-128"/>
                          <a:ea typeface="ＭＳ Ｐ明朝" pitchFamily="18" charset="-128"/>
                          <a:cs typeface="Times New Roman"/>
                        </a:rPr>
                        <a:t>設計施工者の選定時期（</a:t>
                      </a:r>
                      <a:r>
                        <a:rPr lang="en-US" altLang="ja-JP" sz="900" kern="0" dirty="0">
                          <a:solidFill>
                            <a:schemeClr val="tx1"/>
                          </a:solidFill>
                          <a:effectLst/>
                          <a:latin typeface="ＭＳ Ｐ明朝" pitchFamily="18" charset="-128"/>
                          <a:ea typeface="ＭＳ Ｐ明朝" pitchFamily="18" charset="-128"/>
                          <a:cs typeface="Times New Roman"/>
                        </a:rPr>
                        <a:t>※</a:t>
                      </a:r>
                      <a:r>
                        <a:rPr lang="ja-JP" altLang="en-US" sz="900" kern="0" dirty="0">
                          <a:solidFill>
                            <a:schemeClr val="tx1"/>
                          </a:solidFill>
                          <a:effectLst/>
                          <a:latin typeface="ＭＳ Ｐ明朝" pitchFamily="18" charset="-128"/>
                          <a:ea typeface="ＭＳ Ｐ明朝" pitchFamily="18" charset="-128"/>
                          <a:cs typeface="Times New Roman"/>
                        </a:rPr>
                        <a:t>）</a:t>
                      </a:r>
                      <a:endParaRPr lang="ja-JP" sz="900" kern="100" dirty="0">
                        <a:solidFill>
                          <a:schemeClr val="tx1"/>
                        </a:solidFill>
                        <a:effectLst/>
                        <a:latin typeface="ＭＳ Ｐ明朝" pitchFamily="18" charset="-128"/>
                        <a:ea typeface="ＭＳ Ｐ明朝" pitchFamily="18" charset="-128"/>
                        <a:cs typeface="Times New Roman"/>
                      </a:endParaRPr>
                    </a:p>
                  </a:txBody>
                  <a:tcPr marL="58500" marR="40444"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spcAft>
                          <a:spcPts val="0"/>
                        </a:spcAft>
                      </a:pPr>
                      <a:r>
                        <a:rPr lang="ja-JP" altLang="en-US" sz="900" kern="0" dirty="0">
                          <a:solidFill>
                            <a:schemeClr val="tx1"/>
                          </a:solidFill>
                          <a:effectLst/>
                          <a:latin typeface="ＭＳ Ｐ明朝" pitchFamily="18" charset="-128"/>
                          <a:ea typeface="ＭＳ Ｐ明朝" pitchFamily="18" charset="-128"/>
                          <a:cs typeface="ＭＳ Ｐゴシック"/>
                        </a:rPr>
                        <a:t>□事業構想段階、</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基本計画完了時</a:t>
                      </a:r>
                      <a:r>
                        <a:rPr 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基本設計完了時</a:t>
                      </a:r>
                      <a:r>
                        <a:rPr lang="ja-JP" sz="900" kern="0" dirty="0">
                          <a:solidFill>
                            <a:schemeClr val="tx1"/>
                          </a:solidFill>
                          <a:effectLst/>
                          <a:latin typeface="ＭＳ Ｐ明朝" pitchFamily="18" charset="-128"/>
                          <a:ea typeface="ＭＳ Ｐ明朝" pitchFamily="18" charset="-128"/>
                          <a:cs typeface="ＭＳ Ｐゴシック"/>
                        </a:rPr>
                        <a:t>、□その他（具体的に記載）</a:t>
                      </a:r>
                      <a:endParaRPr 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7"/>
                  </a:ext>
                </a:extLst>
              </a:tr>
            </a:tbl>
          </a:graphicData>
        </a:graphic>
      </p:graphicFrame>
      <p:graphicFrame>
        <p:nvGraphicFramePr>
          <p:cNvPr id="31" name="表 30">
            <a:extLst>
              <a:ext uri="{FF2B5EF4-FFF2-40B4-BE49-F238E27FC236}">
                <a16:creationId xmlns:a16="http://schemas.microsoft.com/office/drawing/2014/main" id="{15D268BA-24B6-48EF-B48D-81B1BAB71794}"/>
              </a:ext>
            </a:extLst>
          </p:cNvPr>
          <p:cNvGraphicFramePr>
            <a:graphicFrameLocks noGrp="1"/>
          </p:cNvGraphicFramePr>
          <p:nvPr>
            <p:extLst>
              <p:ext uri="{D42A27DB-BD31-4B8C-83A1-F6EECF244321}">
                <p14:modId xmlns:p14="http://schemas.microsoft.com/office/powerpoint/2010/main" val="2135002834"/>
              </p:ext>
            </p:extLst>
          </p:nvPr>
        </p:nvGraphicFramePr>
        <p:xfrm>
          <a:off x="5029200" y="778371"/>
          <a:ext cx="4609179" cy="5586474"/>
        </p:xfrm>
        <a:graphic>
          <a:graphicData uri="http://schemas.openxmlformats.org/drawingml/2006/table">
            <a:tbl>
              <a:tblPr firstRow="1" firstCol="1" bandRow="1" bandCol="1"/>
              <a:tblGrid>
                <a:gridCol w="157044">
                  <a:extLst>
                    <a:ext uri="{9D8B030D-6E8A-4147-A177-3AD203B41FA5}">
                      <a16:colId xmlns:a16="http://schemas.microsoft.com/office/drawing/2014/main" val="20000"/>
                    </a:ext>
                  </a:extLst>
                </a:gridCol>
                <a:gridCol w="1194474">
                  <a:extLst>
                    <a:ext uri="{9D8B030D-6E8A-4147-A177-3AD203B41FA5}">
                      <a16:colId xmlns:a16="http://schemas.microsoft.com/office/drawing/2014/main" val="586128547"/>
                    </a:ext>
                  </a:extLst>
                </a:gridCol>
                <a:gridCol w="814414">
                  <a:extLst>
                    <a:ext uri="{9D8B030D-6E8A-4147-A177-3AD203B41FA5}">
                      <a16:colId xmlns:a16="http://schemas.microsoft.com/office/drawing/2014/main" val="20002"/>
                    </a:ext>
                  </a:extLst>
                </a:gridCol>
                <a:gridCol w="2443247">
                  <a:extLst>
                    <a:ext uri="{9D8B030D-6E8A-4147-A177-3AD203B41FA5}">
                      <a16:colId xmlns:a16="http://schemas.microsoft.com/office/drawing/2014/main" val="20003"/>
                    </a:ext>
                  </a:extLst>
                </a:gridCol>
              </a:tblGrid>
              <a:tr h="333230">
                <a:tc gridSpan="2">
                  <a:txBody>
                    <a:bodyPr/>
                    <a:lstStyle/>
                    <a:p>
                      <a:pPr algn="l">
                        <a:spcAft>
                          <a:spcPts val="0"/>
                        </a:spcAft>
                      </a:pPr>
                      <a:r>
                        <a:rPr lang="en-US" altLang="ja-JP" sz="900" kern="0" dirty="0">
                          <a:solidFill>
                            <a:schemeClr val="tx1"/>
                          </a:solidFill>
                          <a:effectLst/>
                          <a:latin typeface="ＭＳ Ｐ明朝" pitchFamily="18" charset="-128"/>
                          <a:ea typeface="ＭＳ Ｐ明朝" pitchFamily="18" charset="-128"/>
                          <a:cs typeface="ＭＳ Ｐゴシック"/>
                        </a:rPr>
                        <a:t>CM</a:t>
                      </a:r>
                      <a:r>
                        <a:rPr lang="ja-JP" altLang="en-US" sz="900" kern="0" dirty="0">
                          <a:solidFill>
                            <a:schemeClr val="tx1"/>
                          </a:solidFill>
                          <a:effectLst/>
                          <a:latin typeface="ＭＳ Ｐ明朝" pitchFamily="18" charset="-128"/>
                          <a:ea typeface="ＭＳ Ｐ明朝" pitchFamily="18" charset="-128"/>
                          <a:cs typeface="ＭＳ Ｐゴシック"/>
                        </a:rPr>
                        <a:t>業務内容（</a:t>
                      </a:r>
                      <a:r>
                        <a:rPr lang="en-US"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100" dirty="0">
                          <a:solidFill>
                            <a:schemeClr val="tx1"/>
                          </a:solidFill>
                          <a:effectLst/>
                          <a:latin typeface="ＭＳ Ｐ明朝" pitchFamily="18" charset="-128"/>
                          <a:ea typeface="ＭＳ Ｐ明朝" pitchFamily="18" charset="-128"/>
                          <a:cs typeface="Times New Roman"/>
                        </a:rPr>
                        <a:t>）</a:t>
                      </a:r>
                      <a:endParaRPr lang="ja-JP" alt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a:txBody>
                    <a:bodyPr/>
                    <a:lstStyle/>
                    <a:p>
                      <a:pPr algn="l"/>
                      <a:r>
                        <a:rPr kumimoji="1" lang="ja-JP" altLang="en-US" sz="900" dirty="0">
                          <a:solidFill>
                            <a:schemeClr val="tx1"/>
                          </a:solidFill>
                          <a:latin typeface="ＭＳ Ｐ明朝" panose="02020600040205080304" pitchFamily="18" charset="-128"/>
                          <a:ea typeface="ＭＳ Ｐ明朝" panose="02020600040205080304" pitchFamily="18" charset="-128"/>
                        </a:rPr>
                        <a:t>業務契約期間</a:t>
                      </a:r>
                    </a:p>
                  </a:txBody>
                  <a:tcPr marL="40444" marR="40444"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ＭＳ Ｐ明朝" panose="02020600040205080304" pitchFamily="18" charset="-128"/>
                          <a:ea typeface="ＭＳ Ｐ明朝" panose="02020600040205080304" pitchFamily="18" charset="-128"/>
                        </a:rPr>
                        <a:t>○○○○年○月～○○○○年○月</a:t>
                      </a: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9"/>
                  </a:ext>
                </a:extLst>
              </a:tr>
              <a:tr h="875609">
                <a:tc rowSpan="6">
                  <a:txBody>
                    <a:bodyPr/>
                    <a:lstStyle/>
                    <a:p>
                      <a:pPr algn="l">
                        <a:spcAft>
                          <a:spcPts val="0"/>
                        </a:spcAft>
                      </a:pPr>
                      <a:endParaRPr lang="en-US" altLang="ja-JP" sz="900" kern="100" dirty="0">
                        <a:noFill/>
                        <a:effectLst/>
                        <a:latin typeface="ＭＳ Ｐ明朝" pitchFamily="18" charset="-128"/>
                        <a:ea typeface="ＭＳ Ｐ明朝" pitchFamily="18" charset="-128"/>
                        <a:cs typeface="Times New Roman"/>
                      </a:endParaRPr>
                    </a:p>
                    <a:p>
                      <a:pPr algn="l">
                        <a:spcAft>
                          <a:spcPts val="0"/>
                        </a:spcAft>
                      </a:pPr>
                      <a:endParaRPr lang="ja-JP" altLang="ja-JP" sz="900" kern="100" dirty="0">
                        <a:noFill/>
                        <a:effectLst/>
                        <a:latin typeface="ＭＳ Ｐ明朝" pitchFamily="18" charset="-128"/>
                        <a:ea typeface="ＭＳ Ｐ明朝" pitchFamily="18" charset="-128"/>
                        <a:cs typeface="Times New Roman"/>
                      </a:endParaRPr>
                    </a:p>
                  </a:txBody>
                  <a:tcPr marL="40444" marR="40444" marT="0" marB="0">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共通業務</a:t>
                      </a:r>
                    </a:p>
                  </a:txBody>
                  <a:tcPr marL="40444" marR="404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発注者の目標・要求の確認と更新、</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プロジェクトの推進と管理</a:t>
                      </a:r>
                      <a:r>
                        <a:rPr lang="ja-JP" altLang="ja-JP" sz="900" kern="0" dirty="0">
                          <a:solidFill>
                            <a:schemeClr val="tx1"/>
                          </a:solidFill>
                          <a:effectLst/>
                          <a:latin typeface="ＭＳ Ｐ明朝" pitchFamily="18" charset="-128"/>
                          <a:ea typeface="ＭＳ Ｐ明朝" pitchFamily="18" charset="-128"/>
                          <a:cs typeface="ＭＳ Ｐゴシック"/>
                        </a:rPr>
                        <a:t>、</a:t>
                      </a:r>
                      <a:endParaRPr lang="en-US" altLang="ja-JP" sz="900" kern="0" dirty="0">
                        <a:solidFill>
                          <a:schemeClr val="tx1"/>
                        </a:solidFill>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設計者・施工者・監理者の選定・発注</a:t>
                      </a:r>
                      <a:r>
                        <a:rPr lang="ja-JP" altLang="ja-JP" sz="900" kern="0" dirty="0">
                          <a:solidFill>
                            <a:schemeClr val="tx1"/>
                          </a:solidFill>
                          <a:effectLst/>
                          <a:latin typeface="ＭＳ Ｐ明朝" pitchFamily="18" charset="-128"/>
                          <a:ea typeface="ＭＳ Ｐ明朝" pitchFamily="18" charset="-128"/>
                          <a:cs typeface="ＭＳ Ｐゴシック"/>
                        </a:rPr>
                        <a:t>、</a:t>
                      </a:r>
                      <a:endParaRPr lang="en-US" altLang="ja-JP" sz="900" kern="0" dirty="0">
                        <a:solidFill>
                          <a:schemeClr val="tx1"/>
                        </a:solidFill>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プロジェクト構成員の役割分担の明確化と更新、</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プロジェクト情報管理</a:t>
                      </a:r>
                      <a:r>
                        <a:rPr lang="ja-JP" altLang="ja-JP" sz="900" kern="0" dirty="0">
                          <a:solidFill>
                            <a:schemeClr val="tx1"/>
                          </a:solidFill>
                          <a:effectLst/>
                          <a:latin typeface="ＭＳ Ｐ明朝" pitchFamily="18" charset="-128"/>
                          <a:ea typeface="ＭＳ Ｐ明朝" pitchFamily="18" charset="-128"/>
                          <a:cs typeface="ＭＳ Ｐゴシック"/>
                        </a:rPr>
                        <a:t>、</a:t>
                      </a:r>
                      <a:endParaRPr lang="en-US" altLang="ja-JP" sz="900" kern="0" dirty="0">
                        <a:solidFill>
                          <a:schemeClr val="tx1"/>
                        </a:solidFill>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プロジェクトにおけるリスクについての説明</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クレームへの対応</a:t>
                      </a:r>
                      <a:r>
                        <a:rPr lang="ja-JP" altLang="ja-JP" sz="900" kern="0" dirty="0">
                          <a:solidFill>
                            <a:schemeClr val="tx1"/>
                          </a:solidFill>
                          <a:effectLst/>
                          <a:latin typeface="ＭＳ Ｐ明朝" pitchFamily="18" charset="-128"/>
                          <a:ea typeface="ＭＳ Ｐ明朝" pitchFamily="18" charset="-128"/>
                          <a:cs typeface="ＭＳ Ｐゴシック"/>
                        </a:rPr>
                        <a:t>、</a:t>
                      </a:r>
                      <a:endParaRPr lang="en-US" altLang="ja-JP" sz="900" kern="0" dirty="0">
                        <a:solidFill>
                          <a:schemeClr val="tx1"/>
                        </a:solidFill>
                        <a:effectLst/>
                        <a:latin typeface="ＭＳ Ｐ明朝" pitchFamily="18" charset="-128"/>
                        <a:ea typeface="ＭＳ Ｐ明朝" pitchFamily="18" charset="-128"/>
                        <a:cs typeface="ＭＳ Ｐ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ＣＭ業務報告書の作成</a:t>
                      </a: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lang="ja-JP" altLang="ja-JP" sz="900" kern="100" dirty="0">
                        <a:solidFill>
                          <a:schemeClr val="tx1"/>
                        </a:solidFill>
                        <a:effectLst/>
                        <a:latin typeface="ＭＳ Ｐ明朝" pitchFamily="18" charset="-128"/>
                        <a:ea typeface="ＭＳ Ｐ明朝" pitchFamily="18" charset="-128"/>
                        <a:cs typeface="Times New Roman"/>
                      </a:endParaRPr>
                    </a:p>
                  </a:txBody>
                  <a:tcPr marL="40444" marR="40444"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sz="1050" dirty="0"/>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187390"/>
                  </a:ext>
                </a:extLst>
              </a:tr>
              <a:tr h="384971">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事業構想・基本計画</a:t>
                      </a: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事業構想、</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基本計画</a:t>
                      </a: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38872305"/>
                  </a:ext>
                </a:extLst>
              </a:tr>
              <a:tr h="386353">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基本設計における</a:t>
                      </a:r>
                      <a:endParaRPr kumimoji="1" lang="en-US" altLang="ja-JP" sz="900" dirty="0">
                        <a:solidFill>
                          <a:schemeClr val="tx1"/>
                        </a:solidFill>
                        <a:latin typeface="ＭＳ Ｐ明朝" panose="02020600040205080304" pitchFamily="18" charset="-128"/>
                        <a:ea typeface="ＭＳ Ｐ明朝" panose="02020600040205080304" pitchFamily="18" charset="-128"/>
                      </a:endParaRPr>
                    </a:p>
                    <a:p>
                      <a:r>
                        <a:rPr kumimoji="1" lang="ja-JP" altLang="en-US" sz="900" dirty="0">
                          <a:solidFill>
                            <a:schemeClr val="tx1"/>
                          </a:solidFill>
                          <a:latin typeface="ＭＳ Ｐ明朝" panose="02020600040205080304" pitchFamily="18" charset="-128"/>
                          <a:ea typeface="ＭＳ Ｐ明朝" panose="02020600040205080304" pitchFamily="18" charset="-128"/>
                        </a:rPr>
                        <a:t>マネジメント</a:t>
                      </a: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基本設計の方針検討、</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基本設計への支援と確認</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基本設計図書等の内容の確認</a:t>
                      </a: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0624541"/>
                  </a:ext>
                </a:extLst>
              </a:tr>
              <a:tr h="386353">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実施設計における</a:t>
                      </a:r>
                      <a:endParaRPr kumimoji="1" lang="en-US" altLang="ja-JP" sz="900" dirty="0">
                        <a:solidFill>
                          <a:schemeClr val="tx1"/>
                        </a:solidFill>
                        <a:latin typeface="ＭＳ Ｐ明朝" panose="02020600040205080304" pitchFamily="18" charset="-128"/>
                        <a:ea typeface="ＭＳ Ｐ明朝" panose="02020600040205080304" pitchFamily="18" charset="-128"/>
                      </a:endParaRPr>
                    </a:p>
                    <a:p>
                      <a:r>
                        <a:rPr kumimoji="1" lang="ja-JP" altLang="en-US" sz="900" dirty="0">
                          <a:solidFill>
                            <a:schemeClr val="tx1"/>
                          </a:solidFill>
                          <a:latin typeface="ＭＳ Ｐ明朝" panose="02020600040205080304" pitchFamily="18" charset="-128"/>
                          <a:ea typeface="ＭＳ Ｐ明朝" panose="02020600040205080304" pitchFamily="18" charset="-128"/>
                        </a:rPr>
                        <a:t>マネジメント</a:t>
                      </a: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実施設計の方針検討、</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実施設計への支援と確認</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実施設計図書等の内容の確認</a:t>
                      </a: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45420865"/>
                  </a:ext>
                </a:extLst>
              </a:tr>
              <a:tr h="397657">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工事施工における</a:t>
                      </a:r>
                      <a:endParaRPr kumimoji="1" lang="en-US" altLang="ja-JP" sz="900" dirty="0">
                        <a:solidFill>
                          <a:schemeClr val="tx1"/>
                        </a:solidFill>
                        <a:latin typeface="ＭＳ Ｐ明朝" panose="02020600040205080304" pitchFamily="18" charset="-128"/>
                        <a:ea typeface="ＭＳ Ｐ明朝" panose="02020600040205080304" pitchFamily="18" charset="-128"/>
                      </a:endParaRPr>
                    </a:p>
                    <a:p>
                      <a:r>
                        <a:rPr kumimoji="1" lang="ja-JP" altLang="en-US" sz="900" dirty="0">
                          <a:solidFill>
                            <a:schemeClr val="tx1"/>
                          </a:solidFill>
                          <a:latin typeface="ＭＳ Ｐ明朝" panose="02020600040205080304" pitchFamily="18" charset="-128"/>
                          <a:ea typeface="ＭＳ Ｐ明朝" panose="02020600040205080304" pitchFamily="18" charset="-128"/>
                        </a:rPr>
                        <a:t>マネジメント</a:t>
                      </a: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工事施工準備、</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工事施工</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竣工・引渡し</a:t>
                      </a: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0205481"/>
                  </a:ext>
                </a:extLst>
              </a:tr>
              <a:tr h="384971">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完成後における</a:t>
                      </a:r>
                      <a:endParaRPr kumimoji="1" lang="en-US" altLang="ja-JP" sz="900" dirty="0">
                        <a:solidFill>
                          <a:schemeClr val="tx1"/>
                        </a:solidFill>
                        <a:latin typeface="ＭＳ Ｐ明朝" panose="02020600040205080304" pitchFamily="18" charset="-128"/>
                        <a:ea typeface="ＭＳ Ｐ明朝" panose="02020600040205080304" pitchFamily="18" charset="-128"/>
                      </a:endParaRPr>
                    </a:p>
                    <a:p>
                      <a:r>
                        <a:rPr kumimoji="1" lang="ja-JP" altLang="en-US" sz="900" dirty="0">
                          <a:solidFill>
                            <a:schemeClr val="tx1"/>
                          </a:solidFill>
                          <a:latin typeface="ＭＳ Ｐ明朝" panose="02020600040205080304" pitchFamily="18" charset="-128"/>
                          <a:ea typeface="ＭＳ Ｐ明朝" panose="02020600040205080304" pitchFamily="18" charset="-128"/>
                        </a:rPr>
                        <a:t>マネジメント</a:t>
                      </a: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kern="0" dirty="0">
                          <a:solidFill>
                            <a:schemeClr val="tx1"/>
                          </a:solidFill>
                          <a:effectLst/>
                          <a:latin typeface="ＭＳ Ｐ明朝" pitchFamily="18" charset="-128"/>
                          <a:ea typeface="ＭＳ Ｐ明朝" pitchFamily="18" charset="-128"/>
                          <a:cs typeface="ＭＳ Ｐゴシック"/>
                        </a:rPr>
                        <a:t>□不具合・瑕疵への対応、</a:t>
                      </a:r>
                      <a:r>
                        <a:rPr lang="ja-JP"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0" dirty="0">
                          <a:solidFill>
                            <a:schemeClr val="tx1"/>
                          </a:solidFill>
                          <a:effectLst/>
                          <a:latin typeface="ＭＳ Ｐ明朝" pitchFamily="18" charset="-128"/>
                          <a:ea typeface="ＭＳ Ｐ明朝" pitchFamily="18" charset="-128"/>
                          <a:cs typeface="ＭＳ Ｐゴシック"/>
                        </a:rPr>
                        <a:t>引渡し後のアフターケア・運営維持管理</a:t>
                      </a:r>
                      <a:r>
                        <a:rPr lang="ja-JP" altLang="ja-JP" sz="9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0444" marR="4044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10899976"/>
                  </a:ext>
                </a:extLst>
              </a:tr>
              <a:tr h="2437330">
                <a:tc gridSpan="4">
                  <a:txBody>
                    <a:bodyPr/>
                    <a:lstStyle/>
                    <a:p>
                      <a:r>
                        <a:rPr kumimoji="1" lang="en-US" altLang="ja-JP" sz="900" b="0" cap="none" spc="0" dirty="0">
                          <a:ln>
                            <a:noFill/>
                          </a:ln>
                          <a:solidFill>
                            <a:schemeClr val="tx1"/>
                          </a:solidFill>
                          <a:effectLst/>
                          <a:latin typeface="ＭＳ Ｐ明朝" panose="02020600040205080304" pitchFamily="18" charset="-128"/>
                          <a:ea typeface="ＭＳ Ｐ明朝" panose="02020600040205080304" pitchFamily="18" charset="-128"/>
                        </a:rPr>
                        <a:t>&lt;CM</a:t>
                      </a:r>
                      <a:r>
                        <a:rPr kumimoji="1" lang="ja-JP" altLang="en-US" sz="900" b="0" cap="none" spc="0" dirty="0">
                          <a:ln>
                            <a:noFill/>
                          </a:ln>
                          <a:solidFill>
                            <a:schemeClr val="tx1"/>
                          </a:solidFill>
                          <a:effectLst/>
                          <a:latin typeface="ＭＳ Ｐ明朝" panose="02020600040205080304" pitchFamily="18" charset="-128"/>
                          <a:ea typeface="ＭＳ Ｐ明朝" panose="02020600040205080304" pitchFamily="18" charset="-128"/>
                        </a:rPr>
                        <a:t>業務概要</a:t>
                      </a:r>
                      <a:r>
                        <a:rPr kumimoji="1" lang="en-US" altLang="ja-JP" sz="900" b="0" cap="none" spc="0" dirty="0">
                          <a:ln>
                            <a:noFill/>
                          </a:ln>
                          <a:solidFill>
                            <a:schemeClr val="tx1"/>
                          </a:solidFill>
                          <a:effectLst/>
                          <a:latin typeface="ＭＳ Ｐ明朝" panose="02020600040205080304" pitchFamily="18" charset="-128"/>
                          <a:ea typeface="ＭＳ Ｐ明朝" panose="02020600040205080304" pitchFamily="18" charset="-128"/>
                        </a:rPr>
                        <a:t>&gt;</a:t>
                      </a:r>
                    </a:p>
                    <a:p>
                      <a:pPr marL="171450" indent="-171450">
                        <a:buFont typeface="Arial" panose="020B0604020202020204" pitchFamily="34" charset="0"/>
                        <a:buChar char="•"/>
                      </a:pPr>
                      <a:r>
                        <a:rPr kumimoji="1" lang="ja-JP" altLang="en-US" sz="900" b="0" cap="none" spc="0" dirty="0">
                          <a:ln>
                            <a:noFill/>
                          </a:ln>
                          <a:solidFill>
                            <a:schemeClr val="tx1"/>
                          </a:solidFill>
                          <a:effectLst/>
                          <a:latin typeface="ＭＳ Ｐ明朝" panose="02020600040205080304" pitchFamily="18" charset="-128"/>
                          <a:ea typeface="ＭＳ Ｐ明朝" panose="02020600040205080304" pitchFamily="18" charset="-128"/>
                        </a:rPr>
                        <a:t>応募プロジェクトのマネジメント概要を①～③の内容で記載ください。</a:t>
                      </a:r>
                      <a:endParaRPr kumimoji="1" lang="en-US" altLang="ja-JP" sz="900" b="0" cap="none" spc="0" dirty="0">
                        <a:ln>
                          <a:noFill/>
                        </a:ln>
                        <a:solidFill>
                          <a:schemeClr val="tx1"/>
                        </a:solidFill>
                        <a:effectLst/>
                        <a:latin typeface="ＭＳ Ｐ明朝" panose="02020600040205080304" pitchFamily="18" charset="-128"/>
                        <a:ea typeface="ＭＳ Ｐ明朝" panose="02020600040205080304" pitchFamily="18" charset="-128"/>
                      </a:endParaRPr>
                    </a:p>
                    <a:p>
                      <a:pPr marL="171450" indent="-171450">
                        <a:buFont typeface="Arial" panose="020B0604020202020204" pitchFamily="34" charset="0"/>
                        <a:buChar char="•"/>
                      </a:pPr>
                      <a:r>
                        <a:rPr kumimoji="1" lang="ja-JP" altLang="en-US" sz="900" b="0" cap="none" spc="0" dirty="0">
                          <a:ln>
                            <a:noFill/>
                          </a:ln>
                          <a:solidFill>
                            <a:schemeClr val="tx1"/>
                          </a:solidFill>
                          <a:effectLst/>
                          <a:latin typeface="ＭＳ Ｐ明朝" panose="02020600040205080304" pitchFamily="18" charset="-128"/>
                          <a:ea typeface="ＭＳ Ｐ明朝" panose="02020600040205080304" pitchFamily="18" charset="-128"/>
                        </a:rPr>
                        <a:t>プロジェクト規模や施設内容を示すのではなく、実施したマネジメント内容の記載をお願いします。</a:t>
                      </a:r>
                      <a:endParaRPr kumimoji="1" lang="en-US" altLang="ja-JP" sz="900" b="0" cap="none" spc="0" dirty="0">
                        <a:ln>
                          <a:noFill/>
                        </a:ln>
                        <a:solidFill>
                          <a:schemeClr val="tx1"/>
                        </a:solidFill>
                        <a:effectLst/>
                        <a:latin typeface="ＭＳ Ｐ明朝" panose="02020600040205080304" pitchFamily="18" charset="-128"/>
                        <a:ea typeface="ＭＳ Ｐ明朝" panose="02020600040205080304" pitchFamily="18" charset="-128"/>
                      </a:endParaRPr>
                    </a:p>
                    <a:p>
                      <a:pPr marL="171450" indent="-171450">
                        <a:buFont typeface="Arial" panose="020B0604020202020204" pitchFamily="34" charset="0"/>
                        <a:buChar char="•"/>
                      </a:pPr>
                      <a:r>
                        <a:rPr kumimoji="1" lang="ja-JP" altLang="en-US" sz="900" b="0" cap="none" spc="0" dirty="0">
                          <a:ln>
                            <a:noFill/>
                          </a:ln>
                          <a:solidFill>
                            <a:schemeClr val="tx1"/>
                          </a:solidFill>
                          <a:effectLst/>
                          <a:latin typeface="ＭＳ Ｐ明朝" panose="02020600040205080304" pitchFamily="18" charset="-128"/>
                          <a:ea typeface="ＭＳ Ｐ明朝" panose="02020600040205080304" pitchFamily="18" charset="-128"/>
                        </a:rPr>
                        <a:t>マネジメント業務であることの判断が困難な場合には、審査対象外となる場合があります。</a:t>
                      </a:r>
                      <a:endParaRPr kumimoji="1" lang="en-US" altLang="ja-JP" sz="900" b="0" cap="none" spc="0" dirty="0">
                        <a:ln>
                          <a:noFill/>
                        </a:ln>
                        <a:solidFill>
                          <a:schemeClr val="tx1"/>
                        </a:solidFill>
                        <a:effectLst/>
                        <a:latin typeface="ＭＳ Ｐ明朝" panose="02020600040205080304" pitchFamily="18" charset="-128"/>
                        <a:ea typeface="ＭＳ Ｐ明朝" panose="02020600040205080304" pitchFamily="18" charset="-128"/>
                      </a:endParaRPr>
                    </a:p>
                    <a:p>
                      <a:r>
                        <a:rPr kumimoji="1" lang="ja-JP" altLang="en-US" sz="900" dirty="0">
                          <a:solidFill>
                            <a:schemeClr val="tx1"/>
                          </a:solidFill>
                          <a:latin typeface="ＭＳ Ｐ明朝" panose="02020600040205080304" pitchFamily="18" charset="-128"/>
                          <a:ea typeface="ＭＳ Ｐ明朝" panose="02020600040205080304" pitchFamily="18" charset="-128"/>
                        </a:rPr>
                        <a:t>　　　　　　　　　　　　　　　　　　　　　　　　　　　　　　　　　　　　　　　　　　　　　　　　　　　　　　　　</a:t>
                      </a:r>
                      <a:r>
                        <a:rPr kumimoji="1" lang="ja-JP" altLang="en-US" sz="900" dirty="0">
                          <a:latin typeface="ＭＳ Ｐ明朝" panose="02020600040205080304" pitchFamily="18" charset="-128"/>
                          <a:ea typeface="ＭＳ Ｐ明朝" panose="02020600040205080304" pitchFamily="18" charset="-128"/>
                        </a:rPr>
                        <a:t>　　　</a:t>
                      </a:r>
                      <a:endParaRPr kumimoji="1" lang="en-US" altLang="ja-JP" sz="900" dirty="0">
                        <a:latin typeface="ＭＳ Ｐ明朝" panose="02020600040205080304" pitchFamily="18" charset="-128"/>
                        <a:ea typeface="ＭＳ Ｐ明朝" panose="02020600040205080304" pitchFamily="18" charset="-128"/>
                      </a:endParaRPr>
                    </a:p>
                    <a:p>
                      <a:endParaRPr kumimoji="1" lang="en-US" altLang="ja-JP" sz="900" dirty="0">
                        <a:latin typeface="ＭＳ Ｐ明朝" panose="02020600040205080304" pitchFamily="18" charset="-128"/>
                        <a:ea typeface="ＭＳ Ｐ明朝" panose="02020600040205080304" pitchFamily="18" charset="-128"/>
                      </a:endParaRPr>
                    </a:p>
                    <a:p>
                      <a:endParaRPr kumimoji="1" lang="en-US" altLang="ja-JP" sz="900" dirty="0">
                        <a:latin typeface="ＭＳ Ｐ明朝" panose="02020600040205080304" pitchFamily="18" charset="-128"/>
                        <a:ea typeface="ＭＳ Ｐ明朝" panose="02020600040205080304" pitchFamily="18" charset="-128"/>
                      </a:endParaRPr>
                    </a:p>
                    <a:p>
                      <a:endParaRPr kumimoji="1" lang="en-US" altLang="ja-JP" sz="900" dirty="0">
                        <a:latin typeface="ＭＳ Ｐ明朝" panose="02020600040205080304" pitchFamily="18" charset="-128"/>
                        <a:ea typeface="ＭＳ Ｐ明朝" panose="02020600040205080304" pitchFamily="18" charset="-128"/>
                      </a:endParaRPr>
                    </a:p>
                    <a:p>
                      <a:endParaRPr kumimoji="1" lang="en-US" altLang="ja-JP" sz="900" dirty="0">
                        <a:latin typeface="ＭＳ Ｐ明朝" panose="02020600040205080304" pitchFamily="18" charset="-128"/>
                        <a:ea typeface="ＭＳ Ｐ明朝" panose="02020600040205080304" pitchFamily="18" charset="-128"/>
                      </a:endParaRPr>
                    </a:p>
                    <a:p>
                      <a:endParaRPr kumimoji="1" lang="ja-JP" altLang="en-US" sz="900" dirty="0">
                        <a:latin typeface="ＭＳ Ｐ明朝" panose="02020600040205080304" pitchFamily="18" charset="-128"/>
                        <a:ea typeface="ＭＳ Ｐ明朝" panose="02020600040205080304" pitchFamily="18" charset="-128"/>
                      </a:endParaRPr>
                    </a:p>
                  </a:txBody>
                  <a:tcPr marL="40444" marR="40444" marT="0" marB="0">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dirty="0"/>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tc hMerge="1">
                  <a:txBody>
                    <a:bodyPr/>
                    <a:lstStyle/>
                    <a:p>
                      <a:endParaRPr kumimoji="1" lang="ja-JP" altLang="en-US" sz="900" dirty="0">
                        <a:latin typeface="ＭＳ Ｐ明朝" panose="02020600040205080304" pitchFamily="18" charset="-128"/>
                        <a:ea typeface="ＭＳ Ｐ明朝" panose="02020600040205080304" pitchFamily="18" charset="-128"/>
                      </a:endParaRPr>
                    </a:p>
                  </a:txBody>
                  <a:tcPr marL="49777" marR="49777"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712813091"/>
                  </a:ext>
                </a:extLst>
              </a:tr>
            </a:tbl>
          </a:graphicData>
        </a:graphic>
      </p:graphicFrame>
      <p:sp>
        <p:nvSpPr>
          <p:cNvPr id="32" name="Rectangle 1">
            <a:extLst>
              <a:ext uri="{FF2B5EF4-FFF2-40B4-BE49-F238E27FC236}">
                <a16:creationId xmlns:a16="http://schemas.microsoft.com/office/drawing/2014/main" id="{1035B555-6890-404E-B9B5-3563BBDA9D8A}"/>
              </a:ext>
            </a:extLst>
          </p:cNvPr>
          <p:cNvSpPr>
            <a:spLocks noChangeArrowheads="1"/>
          </p:cNvSpPr>
          <p:nvPr/>
        </p:nvSpPr>
        <p:spPr bwMode="auto">
          <a:xfrm>
            <a:off x="6825361" y="6364845"/>
            <a:ext cx="2869375" cy="20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indent="108344" defTabSz="742931" eaLnBrk="0" fontAlgn="base" hangingPunct="0">
              <a:spcBef>
                <a:spcPct val="0"/>
              </a:spcBef>
              <a:spcAft>
                <a:spcPct val="0"/>
              </a:spcAft>
            </a:pPr>
            <a:r>
              <a:rPr lang="ja-JP" altLang="en-US" sz="813" dirty="0">
                <a:latin typeface="ＭＳ Ｐ明朝" pitchFamily="18" charset="-128"/>
                <a:ea typeface="ＭＳ Ｐ明朝" pitchFamily="18" charset="-128"/>
                <a:cs typeface="ＭＳ Ｐゴシック" pitchFamily="50" charset="-128"/>
              </a:rPr>
              <a:t>（</a:t>
            </a:r>
            <a:r>
              <a:rPr lang="ja-JP" altLang="ja-JP" sz="813" dirty="0">
                <a:latin typeface="ＭＳ Ｐ明朝" pitchFamily="18" charset="-128"/>
                <a:ea typeface="ＭＳ Ｐ明朝" pitchFamily="18" charset="-128"/>
                <a:cs typeface="ＭＳ Ｐゴシック" pitchFamily="50" charset="-128"/>
              </a:rPr>
              <a:t>※</a:t>
            </a:r>
            <a:r>
              <a:rPr lang="ja-JP" altLang="en-US" sz="813" dirty="0">
                <a:latin typeface="ＭＳ Ｐ明朝" pitchFamily="18" charset="-128"/>
                <a:ea typeface="ＭＳ Ｐ明朝" pitchFamily="18" charset="-128"/>
                <a:cs typeface="ＭＳ Ｐゴシック" pitchFamily="50" charset="-128"/>
              </a:rPr>
              <a:t>）該当項目の</a:t>
            </a:r>
            <a:r>
              <a:rPr lang="ja-JP" altLang="en-US" sz="813" dirty="0">
                <a:latin typeface="ＭＳ Ｐ明朝" pitchFamily="18" charset="-128"/>
                <a:ea typeface="ＭＳ Ｐ明朝" pitchFamily="18" charset="-128"/>
                <a:cs typeface="Times New Roman" pitchFamily="18" charset="0"/>
              </a:rPr>
              <a:t>チェックボックス（□）を塗りつぶして下さい。</a:t>
            </a:r>
            <a:endParaRPr lang="ja-JP" altLang="en-US" sz="1463" dirty="0">
              <a:latin typeface="Arial" pitchFamily="34" charset="0"/>
              <a:ea typeface="ＭＳ Ｐゴシック" pitchFamily="50" charset="-128"/>
              <a:cs typeface="ＭＳ Ｐゴシック" pitchFamily="50" charset="-128"/>
            </a:endParaRPr>
          </a:p>
        </p:txBody>
      </p:sp>
      <p:sp>
        <p:nvSpPr>
          <p:cNvPr id="9" name="テキスト ボックス 8"/>
          <p:cNvSpPr txBox="1"/>
          <p:nvPr/>
        </p:nvSpPr>
        <p:spPr>
          <a:xfrm>
            <a:off x="5180017" y="4767613"/>
            <a:ext cx="4307544" cy="1343316"/>
          </a:xfrm>
          <a:prstGeom prst="rect">
            <a:avLst/>
          </a:prstGeom>
          <a:noFill/>
          <a:ln>
            <a:solidFill>
              <a:schemeClr val="accent1"/>
            </a:solidFill>
            <a:prstDash val="sysDash"/>
          </a:ln>
        </p:spPr>
        <p:txBody>
          <a:bodyPr wrap="square" rtlCol="0">
            <a:spAutoFit/>
          </a:bodyPr>
          <a:lstStyle/>
          <a:p>
            <a:r>
              <a:rPr lang="ja-JP" altLang="en-US" sz="813" dirty="0">
                <a:latin typeface="ＭＳ Ｐ明朝" panose="02020600040205080304" pitchFamily="18" charset="-128"/>
                <a:ea typeface="ＭＳ Ｐ明朝" panose="02020600040205080304" pitchFamily="18" charset="-128"/>
              </a:rPr>
              <a:t>① 当該プロジェクトにおける応募者の役割、関わり方</a:t>
            </a:r>
            <a:endParaRPr lang="en-US" altLang="ja-JP" sz="813" strike="sngStrike" dirty="0">
              <a:solidFill>
                <a:schemeClr val="accent1"/>
              </a:solidFill>
              <a:latin typeface="ＭＳ Ｐ明朝" panose="02020600040205080304" pitchFamily="18" charset="-128"/>
              <a:ea typeface="ＭＳ Ｐ明朝" panose="02020600040205080304" pitchFamily="18" charset="-128"/>
            </a:endParaRPr>
          </a:p>
          <a:p>
            <a:r>
              <a:rPr lang="ja-JP" altLang="en-US" sz="813" dirty="0">
                <a:latin typeface="ＭＳ Ｐ明朝" panose="02020600040205080304" pitchFamily="18" charset="-128"/>
                <a:ea typeface="ＭＳ Ｐ明朝" panose="02020600040205080304" pitchFamily="18" charset="-128"/>
              </a:rPr>
              <a:t>　　　　・発注者・設計者・施工者などとの関係性など</a:t>
            </a:r>
            <a:endParaRPr lang="en-US" altLang="ja-JP" sz="813" dirty="0">
              <a:latin typeface="ＭＳ Ｐ明朝" panose="02020600040205080304" pitchFamily="18" charset="-128"/>
              <a:ea typeface="ＭＳ Ｐ明朝" panose="02020600040205080304" pitchFamily="18" charset="-128"/>
            </a:endParaRPr>
          </a:p>
          <a:p>
            <a:r>
              <a:rPr lang="ja-JP" altLang="en-US" sz="813" dirty="0">
                <a:latin typeface="ＭＳ Ｐ明朝" panose="02020600040205080304" pitchFamily="18" charset="-128"/>
                <a:ea typeface="ＭＳ Ｐ明朝" panose="02020600040205080304" pitchFamily="18" charset="-128"/>
              </a:rPr>
              <a:t>　　　　・プロジェクトを推進する上で（マネジメント面から）果たした役割など</a:t>
            </a:r>
            <a:endParaRPr lang="en-US" altLang="ja-JP" sz="813" dirty="0">
              <a:latin typeface="ＭＳ Ｐ明朝" panose="02020600040205080304" pitchFamily="18" charset="-128"/>
              <a:ea typeface="ＭＳ Ｐ明朝" panose="02020600040205080304" pitchFamily="18" charset="-128"/>
            </a:endParaRPr>
          </a:p>
          <a:p>
            <a:r>
              <a:rPr lang="ja-JP" altLang="en-US" sz="813" dirty="0">
                <a:latin typeface="ＭＳ Ｐ明朝" panose="02020600040205080304" pitchFamily="18" charset="-128"/>
                <a:ea typeface="ＭＳ Ｐ明朝" panose="02020600040205080304" pitchFamily="18" charset="-128"/>
              </a:rPr>
              <a:t>②　実施したマネジメントの概要</a:t>
            </a:r>
            <a:endParaRPr lang="en-US" altLang="ja-JP" sz="813" strike="sngStrike" dirty="0">
              <a:solidFill>
                <a:schemeClr val="accent1"/>
              </a:solidFill>
              <a:latin typeface="ＭＳ Ｐ明朝" panose="02020600040205080304" pitchFamily="18" charset="-128"/>
              <a:ea typeface="ＭＳ Ｐ明朝" panose="02020600040205080304" pitchFamily="18" charset="-128"/>
            </a:endParaRPr>
          </a:p>
          <a:p>
            <a:r>
              <a:rPr lang="ja-JP" altLang="en-US" sz="813" dirty="0">
                <a:latin typeface="ＭＳ Ｐ明朝" panose="02020600040205080304" pitchFamily="18" charset="-128"/>
                <a:ea typeface="ＭＳ Ｐ明朝" panose="02020600040205080304" pitchFamily="18" charset="-128"/>
              </a:rPr>
              <a:t>　　　　・プロジェクトの課題</a:t>
            </a:r>
            <a:endParaRPr lang="en-US" altLang="ja-JP" sz="813" dirty="0">
              <a:latin typeface="ＭＳ Ｐ明朝" panose="02020600040205080304" pitchFamily="18" charset="-128"/>
              <a:ea typeface="ＭＳ Ｐ明朝" panose="02020600040205080304" pitchFamily="18" charset="-128"/>
            </a:endParaRPr>
          </a:p>
          <a:p>
            <a:r>
              <a:rPr lang="ja-JP" altLang="en-US" sz="813" dirty="0">
                <a:latin typeface="ＭＳ Ｐ明朝" panose="02020600040205080304" pitchFamily="18" charset="-128"/>
                <a:ea typeface="ＭＳ Ｐ明朝" panose="02020600040205080304" pitchFamily="18" charset="-128"/>
              </a:rPr>
              <a:t>　　　　・ＰＪ課題の解消に向けて実施したマネジメント内容の概要　</a:t>
            </a:r>
            <a:endParaRPr lang="en-US" altLang="ja-JP" sz="813" dirty="0">
              <a:latin typeface="ＭＳ Ｐ明朝" panose="02020600040205080304" pitchFamily="18" charset="-128"/>
              <a:ea typeface="ＭＳ Ｐ明朝" panose="02020600040205080304" pitchFamily="18" charset="-128"/>
            </a:endParaRPr>
          </a:p>
          <a:p>
            <a:r>
              <a:rPr lang="ja-JP" altLang="en-US" sz="813" dirty="0">
                <a:latin typeface="ＭＳ Ｐ明朝" panose="02020600040205080304" pitchFamily="18" charset="-128"/>
                <a:ea typeface="ＭＳ Ｐ明朝" panose="02020600040205080304" pitchFamily="18" charset="-128"/>
              </a:rPr>
              <a:t>➂　実施したマネジメントによる成果で特筆すべき事項</a:t>
            </a:r>
            <a:endParaRPr lang="en-US" altLang="ja-JP" sz="813" strike="sngStrike" dirty="0">
              <a:solidFill>
                <a:schemeClr val="accent1"/>
              </a:solidFill>
              <a:latin typeface="ＭＳ Ｐ明朝" panose="02020600040205080304" pitchFamily="18" charset="-128"/>
              <a:ea typeface="ＭＳ Ｐ明朝" panose="02020600040205080304" pitchFamily="18" charset="-128"/>
            </a:endParaRPr>
          </a:p>
          <a:p>
            <a:r>
              <a:rPr lang="ja-JP" altLang="en-US" sz="813" dirty="0">
                <a:latin typeface="ＭＳ Ｐ明朝" panose="02020600040205080304" pitchFamily="18" charset="-128"/>
                <a:ea typeface="ＭＳ Ｐ明朝" panose="02020600040205080304" pitchFamily="18" charset="-128"/>
              </a:rPr>
              <a:t>　　　　・マネジメント成果としての「</a:t>
            </a:r>
            <a:r>
              <a:rPr lang="en-US" altLang="ja-JP" sz="813" dirty="0">
                <a:latin typeface="ＭＳ Ｐ明朝" panose="02020600040205080304" pitchFamily="18" charset="-128"/>
                <a:ea typeface="ＭＳ Ｐ明朝" panose="02020600040205080304" pitchFamily="18" charset="-128"/>
              </a:rPr>
              <a:t>PJ</a:t>
            </a:r>
            <a:r>
              <a:rPr lang="ja-JP" altLang="en-US" sz="813" dirty="0">
                <a:latin typeface="ＭＳ Ｐ明朝" panose="02020600040205080304" pitchFamily="18" charset="-128"/>
                <a:ea typeface="ＭＳ Ｐ明朝" panose="02020600040205080304" pitchFamily="18" charset="-128"/>
              </a:rPr>
              <a:t>課題の解消状況」、「</a:t>
            </a:r>
            <a:r>
              <a:rPr lang="en-US" altLang="ja-JP" sz="813" dirty="0">
                <a:latin typeface="ＭＳ Ｐ明朝" panose="02020600040205080304" pitchFamily="18" charset="-128"/>
                <a:ea typeface="ＭＳ Ｐ明朝" panose="02020600040205080304" pitchFamily="18" charset="-128"/>
              </a:rPr>
              <a:t>PJ</a:t>
            </a:r>
            <a:r>
              <a:rPr lang="ja-JP" altLang="en-US" sz="813" dirty="0">
                <a:latin typeface="ＭＳ Ｐ明朝" panose="02020600040205080304" pitchFamily="18" charset="-128"/>
                <a:ea typeface="ＭＳ Ｐ明朝" panose="02020600040205080304" pitchFamily="18" charset="-128"/>
              </a:rPr>
              <a:t>目標の達成状況」など</a:t>
            </a:r>
            <a:endParaRPr lang="en-US" altLang="ja-JP" sz="813" dirty="0">
              <a:latin typeface="ＭＳ Ｐ明朝" panose="02020600040205080304" pitchFamily="18" charset="-128"/>
              <a:ea typeface="ＭＳ Ｐ明朝" panose="02020600040205080304" pitchFamily="18" charset="-128"/>
            </a:endParaRPr>
          </a:p>
          <a:p>
            <a:endParaRPr lang="en-US" altLang="ja-JP" sz="813" dirty="0">
              <a:latin typeface="ＭＳ Ｐ明朝" panose="02020600040205080304" pitchFamily="18" charset="-128"/>
              <a:ea typeface="ＭＳ Ｐ明朝" panose="02020600040205080304" pitchFamily="18" charset="-128"/>
            </a:endParaRPr>
          </a:p>
          <a:p>
            <a:r>
              <a:rPr lang="en-US" altLang="ja-JP" sz="813" dirty="0">
                <a:solidFill>
                  <a:schemeClr val="accent1"/>
                </a:solidFill>
                <a:latin typeface="ＭＳ Ｐ明朝" panose="02020600040205080304" pitchFamily="18" charset="-128"/>
                <a:ea typeface="ＭＳ Ｐ明朝" panose="02020600040205080304" pitchFamily="18" charset="-128"/>
              </a:rPr>
              <a:t>※</a:t>
            </a:r>
            <a:r>
              <a:rPr lang="ja-JP" altLang="en-US" sz="813" dirty="0">
                <a:latin typeface="ＭＳ Ｐ明朝" panose="02020600040205080304" pitchFamily="18" charset="-128"/>
                <a:ea typeface="ＭＳ Ｐ明朝" panose="02020600040205080304" pitchFamily="18" charset="-128"/>
              </a:rPr>
              <a:t>①～③については、各</a:t>
            </a:r>
            <a:r>
              <a:rPr lang="en-US" altLang="ja-JP" sz="813" dirty="0">
                <a:latin typeface="ＭＳ Ｐ明朝" panose="02020600040205080304" pitchFamily="18" charset="-128"/>
                <a:ea typeface="ＭＳ Ｐ明朝" panose="02020600040205080304" pitchFamily="18" charset="-128"/>
              </a:rPr>
              <a:t>50</a:t>
            </a:r>
            <a:r>
              <a:rPr lang="ja-JP" altLang="en-US" sz="813" dirty="0">
                <a:latin typeface="ＭＳ Ｐ明朝" panose="02020600040205080304" pitchFamily="18" charset="-128"/>
                <a:ea typeface="ＭＳ Ｐ明朝" panose="02020600040205080304" pitchFamily="18" charset="-128"/>
              </a:rPr>
              <a:t>文字以内で簡潔に記載ください。</a:t>
            </a:r>
          </a:p>
        </p:txBody>
      </p:sp>
      <p:sp>
        <p:nvSpPr>
          <p:cNvPr id="10" name="テキスト ボックス 9">
            <a:extLst>
              <a:ext uri="{FF2B5EF4-FFF2-40B4-BE49-F238E27FC236}">
                <a16:creationId xmlns:a16="http://schemas.microsoft.com/office/drawing/2014/main" id="{606613C5-96E8-4A21-B088-75089C33D218}"/>
              </a:ext>
            </a:extLst>
          </p:cNvPr>
          <p:cNvSpPr txBox="1"/>
          <p:nvPr/>
        </p:nvSpPr>
        <p:spPr>
          <a:xfrm>
            <a:off x="253888" y="211580"/>
            <a:ext cx="2009252" cy="223779"/>
          </a:xfrm>
          <a:prstGeom prst="rect">
            <a:avLst/>
          </a:prstGeom>
          <a:noFill/>
        </p:spPr>
        <p:txBody>
          <a:bodyPr wrap="square" rtlCol="0">
            <a:spAutoFit/>
          </a:bodyPr>
          <a:lstStyle/>
          <a:p>
            <a:pPr algn="ctr"/>
            <a:r>
              <a:rPr lang="en-US" altLang="ja-JP" sz="854" b="1" dirty="0">
                <a:latin typeface="ＭＳ Ｐ明朝" pitchFamily="18" charset="-128"/>
                <a:ea typeface="ＭＳ Ｐ明朝" pitchFamily="18" charset="-128"/>
              </a:rPr>
              <a:t>【</a:t>
            </a:r>
            <a:r>
              <a:rPr lang="ja-JP" altLang="en-US" sz="854" b="1" dirty="0">
                <a:latin typeface="ＭＳ Ｐ明朝" pitchFamily="18" charset="-128"/>
                <a:ea typeface="ＭＳ Ｐ明朝" pitchFamily="18" charset="-128"/>
              </a:rPr>
              <a:t>ＣＭチャレンジ奨励賞２０２３応募書式</a:t>
            </a:r>
            <a:r>
              <a:rPr lang="en-US" altLang="ja-JP" sz="854" b="1" dirty="0">
                <a:latin typeface="ＭＳ Ｐ明朝" pitchFamily="18" charset="-128"/>
                <a:ea typeface="ＭＳ Ｐ明朝" pitchFamily="18" charset="-128"/>
              </a:rPr>
              <a:t>】</a:t>
            </a:r>
            <a:endParaRPr lang="ja-JP" altLang="en-US" sz="854" b="1" dirty="0">
              <a:latin typeface="ＭＳ Ｐ明朝" pitchFamily="18" charset="-128"/>
              <a:ea typeface="ＭＳ Ｐ明朝" pitchFamily="18" charset="-128"/>
            </a:endParaRPr>
          </a:p>
        </p:txBody>
      </p:sp>
      <p:sp>
        <p:nvSpPr>
          <p:cNvPr id="13" name="テキスト ボックス 12"/>
          <p:cNvSpPr txBox="1"/>
          <p:nvPr/>
        </p:nvSpPr>
        <p:spPr>
          <a:xfrm>
            <a:off x="9524079" y="6564965"/>
            <a:ext cx="228600"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２</a:t>
            </a:r>
          </a:p>
        </p:txBody>
      </p:sp>
      <p:sp>
        <p:nvSpPr>
          <p:cNvPr id="14" name="テキスト ボックス 13"/>
          <p:cNvSpPr txBox="1"/>
          <p:nvPr/>
        </p:nvSpPr>
        <p:spPr>
          <a:xfrm>
            <a:off x="8458683" y="327601"/>
            <a:ext cx="1447317" cy="230832"/>
          </a:xfrm>
          <a:prstGeom prst="rect">
            <a:avLst/>
          </a:prstGeom>
          <a:noFill/>
          <a:ln>
            <a:noFill/>
          </a:ln>
        </p:spPr>
        <p:txBody>
          <a:bodyPr wrap="square" rtlCol="0">
            <a:spAutoFit/>
          </a:bodyPr>
          <a:lstStyle/>
          <a:p>
            <a:pPr algn="ct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日</a:t>
            </a:r>
          </a:p>
        </p:txBody>
      </p:sp>
    </p:spTree>
    <p:extLst>
      <p:ext uri="{BB962C8B-B14F-4D97-AF65-F5344CB8AC3E}">
        <p14:creationId xmlns:p14="http://schemas.microsoft.com/office/powerpoint/2010/main" val="3372847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60B31B94-926E-44DE-8C2B-08766C28B75E}"/>
              </a:ext>
            </a:extLst>
          </p:cNvPr>
          <p:cNvSpPr txBox="1"/>
          <p:nvPr/>
        </p:nvSpPr>
        <p:spPr>
          <a:xfrm>
            <a:off x="2655614" y="319433"/>
            <a:ext cx="4341087" cy="230832"/>
          </a:xfrm>
          <a:prstGeom prst="rect">
            <a:avLst/>
          </a:prstGeom>
          <a:noFill/>
        </p:spPr>
        <p:txBody>
          <a:bodyPr wrap="square" rtlCol="0">
            <a:spAutoFit/>
          </a:bodyPr>
          <a:lstStyle/>
          <a:p>
            <a:pPr algn="ctr"/>
            <a:r>
              <a:rPr lang="ja-JP" altLang="en-US" sz="900" b="1" dirty="0">
                <a:latin typeface="ＭＳ Ｐ明朝" pitchFamily="18" charset="-128"/>
                <a:ea typeface="ＭＳ Ｐ明朝" pitchFamily="18" charset="-128"/>
              </a:rPr>
              <a:t>（プロジェクト名称（</a:t>
            </a:r>
            <a:r>
              <a:rPr lang="ja-JP" altLang="ja-JP" sz="900" dirty="0">
                <a:latin typeface="ＭＳ Ｐ明朝" pitchFamily="18" charset="-128"/>
                <a:ea typeface="ＭＳ Ｐ明朝" pitchFamily="18" charset="-128"/>
              </a:rPr>
              <a:t>「○○プロジェクト」または「○○ＣＭ業務」とし「○○工事」は不可</a:t>
            </a:r>
            <a:r>
              <a:rPr lang="ja-JP" altLang="en-US" sz="900" b="1" dirty="0">
                <a:latin typeface="ＭＳ Ｐ明朝" pitchFamily="18" charset="-128"/>
                <a:ea typeface="ＭＳ Ｐ明朝" pitchFamily="18" charset="-128"/>
              </a:rPr>
              <a:t>））</a:t>
            </a:r>
          </a:p>
        </p:txBody>
      </p:sp>
      <p:sp>
        <p:nvSpPr>
          <p:cNvPr id="12" name="Rectangle 1">
            <a:extLst>
              <a:ext uri="{FF2B5EF4-FFF2-40B4-BE49-F238E27FC236}">
                <a16:creationId xmlns:a16="http://schemas.microsoft.com/office/drawing/2014/main" id="{15B69DA8-D98E-4184-9F00-E9CCD1A80964}"/>
              </a:ext>
            </a:extLst>
          </p:cNvPr>
          <p:cNvSpPr>
            <a:spLocks noChangeArrowheads="1"/>
          </p:cNvSpPr>
          <p:nvPr/>
        </p:nvSpPr>
        <p:spPr bwMode="auto">
          <a:xfrm>
            <a:off x="4658258" y="6312811"/>
            <a:ext cx="4850687" cy="236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4295" tIns="37148" rIns="74295" bIns="37148" numCol="1" anchor="ctr" anchorCtr="0" compatLnSpc="1">
            <a:prstTxWarp prst="textNoShape">
              <a:avLst/>
            </a:prstTxWarp>
            <a:spAutoFit/>
          </a:bodyPr>
          <a:lstStyle/>
          <a:p>
            <a:pPr indent="108344" eaLnBrk="0" fontAlgn="base" hangingPunct="0">
              <a:spcBef>
                <a:spcPct val="0"/>
              </a:spcBef>
              <a:spcAft>
                <a:spcPct val="0"/>
              </a:spcAft>
            </a:pPr>
            <a:r>
              <a:rPr lang="ja-JP" altLang="en-US" sz="1050" dirty="0">
                <a:solidFill>
                  <a:prstClr val="black"/>
                </a:solidFill>
                <a:latin typeface="ＭＳ Ｐ明朝" pitchFamily="18" charset="-128"/>
                <a:ea typeface="ＭＳ Ｐ明朝" pitchFamily="18" charset="-128"/>
                <a:cs typeface="Times New Roman" pitchFamily="18" charset="0"/>
              </a:rPr>
              <a:t>本文記入時の文字フォントはＭＳＰ明朝、サイズは１０．５ポイント以上として下さい。</a:t>
            </a:r>
            <a:endParaRPr lang="ja-JP" altLang="en-US" sz="1050" dirty="0">
              <a:solidFill>
                <a:prstClr val="black"/>
              </a:solidFill>
              <a:latin typeface="Arial" pitchFamily="34" charset="0"/>
              <a:ea typeface="ＭＳ Ｐゴシック" pitchFamily="50" charset="-128"/>
              <a:cs typeface="ＭＳ Ｐゴシック" pitchFamily="50" charset="-128"/>
            </a:endParaRPr>
          </a:p>
        </p:txBody>
      </p:sp>
      <p:sp>
        <p:nvSpPr>
          <p:cNvPr id="13" name="Rectangle 1">
            <a:extLst>
              <a:ext uri="{FF2B5EF4-FFF2-40B4-BE49-F238E27FC236}">
                <a16:creationId xmlns:a16="http://schemas.microsoft.com/office/drawing/2014/main" id="{0E1976C6-FA12-4C27-A7D2-C489107BCBA5}"/>
              </a:ext>
            </a:extLst>
          </p:cNvPr>
          <p:cNvSpPr>
            <a:spLocks noChangeArrowheads="1"/>
          </p:cNvSpPr>
          <p:nvPr/>
        </p:nvSpPr>
        <p:spPr bwMode="auto">
          <a:xfrm>
            <a:off x="279606" y="543770"/>
            <a:ext cx="2915880" cy="213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4295" tIns="37148" rIns="74295" bIns="37148" numCol="1" anchor="ctr" anchorCtr="0" compatLnSpc="1">
            <a:prstTxWarp prst="textNoShape">
              <a:avLst/>
            </a:prstTxWarp>
            <a:spAutoFit/>
          </a:bodyPr>
          <a:lstStyle/>
          <a:p>
            <a:pPr indent="108344" fontAlgn="base">
              <a:spcBef>
                <a:spcPct val="0"/>
              </a:spcBef>
              <a:spcAft>
                <a:spcPct val="0"/>
              </a:spcAft>
            </a:pPr>
            <a:r>
              <a:rPr lang="ja-JP" altLang="en-US" sz="900" b="1" dirty="0">
                <a:latin typeface="ＭＳ Ｐ明朝" pitchFamily="18" charset="-128"/>
                <a:ea typeface="ＭＳ Ｐ明朝" pitchFamily="18" charset="-128"/>
                <a:cs typeface="Times New Roman" pitchFamily="18" charset="0"/>
              </a:rPr>
              <a:t>書式４　</a:t>
            </a:r>
            <a:r>
              <a:rPr lang="ja-JP" altLang="ja-JP" sz="900" b="1" dirty="0">
                <a:latin typeface="ＭＳ Ｐ明朝" pitchFamily="18" charset="-128"/>
                <a:ea typeface="ＭＳ Ｐ明朝" pitchFamily="18" charset="-128"/>
              </a:rPr>
              <a:t>【</a:t>
            </a:r>
            <a:r>
              <a:rPr lang="ja-JP" altLang="en-US" sz="900" b="1" dirty="0">
                <a:latin typeface="ＭＳ Ｐ明朝" pitchFamily="18" charset="-128"/>
                <a:ea typeface="ＭＳ Ｐ明朝" pitchFamily="18" charset="-128"/>
              </a:rPr>
              <a:t>プロジェクトの概要、</a:t>
            </a:r>
            <a:r>
              <a:rPr lang="ja-JP" altLang="ja-JP" sz="900" b="1" dirty="0">
                <a:latin typeface="ＭＳ Ｐ明朝" pitchFamily="18" charset="-128"/>
                <a:ea typeface="ＭＳ Ｐ明朝" pitchFamily="18" charset="-128"/>
              </a:rPr>
              <a:t>テーマ１からテーマ</a:t>
            </a:r>
            <a:r>
              <a:rPr lang="en-US" altLang="ja-JP" sz="900" b="1" dirty="0">
                <a:latin typeface="ＭＳ Ｐ明朝" pitchFamily="18" charset="-128"/>
                <a:ea typeface="ＭＳ Ｐ明朝" pitchFamily="18" charset="-128"/>
              </a:rPr>
              <a:t>4</a:t>
            </a:r>
            <a:r>
              <a:rPr lang="ja-JP" altLang="ja-JP" sz="900" b="1" dirty="0">
                <a:latin typeface="ＭＳ Ｐ明朝" pitchFamily="18" charset="-128"/>
                <a:ea typeface="ＭＳ Ｐ明朝" pitchFamily="18" charset="-128"/>
              </a:rPr>
              <a:t>】</a:t>
            </a:r>
            <a:endParaRPr lang="ja-JP" altLang="en-US" sz="900" b="1" dirty="0">
              <a:latin typeface="ＭＳ Ｐ明朝" pitchFamily="18" charset="-128"/>
              <a:ea typeface="ＭＳ Ｐ明朝" pitchFamily="18" charset="-128"/>
              <a:cs typeface="ＭＳ Ｐゴシック" pitchFamily="50" charset="-128"/>
            </a:endParaRPr>
          </a:p>
        </p:txBody>
      </p:sp>
      <p:graphicFrame>
        <p:nvGraphicFramePr>
          <p:cNvPr id="15" name="表 14">
            <a:extLst>
              <a:ext uri="{FF2B5EF4-FFF2-40B4-BE49-F238E27FC236}">
                <a16:creationId xmlns:a16="http://schemas.microsoft.com/office/drawing/2014/main" id="{DB8F8C3A-71B4-4352-9C33-340C11228CE5}"/>
              </a:ext>
            </a:extLst>
          </p:cNvPr>
          <p:cNvGraphicFramePr>
            <a:graphicFrameLocks noGrp="1"/>
          </p:cNvGraphicFramePr>
          <p:nvPr>
            <p:extLst>
              <p:ext uri="{D42A27DB-BD31-4B8C-83A1-F6EECF244321}">
                <p14:modId xmlns:p14="http://schemas.microsoft.com/office/powerpoint/2010/main" val="673218447"/>
              </p:ext>
            </p:extLst>
          </p:nvPr>
        </p:nvGraphicFramePr>
        <p:xfrm>
          <a:off x="279606" y="774601"/>
          <a:ext cx="9343639" cy="5520900"/>
        </p:xfrm>
        <a:graphic>
          <a:graphicData uri="http://schemas.openxmlformats.org/drawingml/2006/table">
            <a:tbl>
              <a:tblPr firstRow="1" bandRow="1">
                <a:tableStyleId>{5C22544A-7EE6-4342-B048-85BDC9FD1C3A}</a:tableStyleId>
              </a:tblPr>
              <a:tblGrid>
                <a:gridCol w="9343639">
                  <a:extLst>
                    <a:ext uri="{9D8B030D-6E8A-4147-A177-3AD203B41FA5}">
                      <a16:colId xmlns:a16="http://schemas.microsoft.com/office/drawing/2014/main" val="20000"/>
                    </a:ext>
                  </a:extLst>
                </a:gridCol>
              </a:tblGrid>
              <a:tr h="5520900">
                <a:tc>
                  <a:txBody>
                    <a:bodyPr/>
                    <a:lstStyle/>
                    <a:p>
                      <a:pPr marL="0" marR="0" lvl="0" indent="0" algn="just" defTabSz="914400" rtl="0" eaLnBrk="1" fontAlgn="auto" latinLnBrk="0" hangingPunct="1">
                        <a:lnSpc>
                          <a:spcPts val="1430"/>
                        </a:lnSpc>
                        <a:spcBef>
                          <a:spcPts val="0"/>
                        </a:spcBef>
                        <a:spcAft>
                          <a:spcPts val="0"/>
                        </a:spcAft>
                        <a:buClrTx/>
                        <a:buSzTx/>
                        <a:buFontTx/>
                        <a:buNone/>
                        <a:tabLst/>
                        <a:defRPr/>
                      </a:pP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「プロジェクトの概要」およびテーマ１、</a:t>
                      </a:r>
                      <a:r>
                        <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2</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の合計ページ数は</a:t>
                      </a:r>
                      <a:r>
                        <a:rPr lang="ja-JP" altLang="en-US" sz="1050" b="1" kern="100" dirty="0">
                          <a:solidFill>
                            <a:schemeClr val="tx1"/>
                          </a:solidFill>
                          <a:effectLst/>
                          <a:latin typeface="ＭＳ Ｐ明朝" panose="02020600040205080304" pitchFamily="18" charset="-128"/>
                          <a:ea typeface="ＭＳ Ｐ明朝" panose="02020600040205080304" pitchFamily="18" charset="-128"/>
                          <a:cs typeface="Times New Roman"/>
                        </a:rPr>
                        <a:t>最大２ページ</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とします。</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下記のテーマ１</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a:t>
                      </a:r>
                      <a:r>
                        <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2</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について、マネジメント手法に関する内容を記述ください。</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＞は審査の視点における補足説明ですが、各テーマの記述や図版の構成は、応募プロジェクト</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の特性、</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ＣＭ業務の規模・内容に応じて適宜工夫して</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、わかりやすく記述して</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ください。</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いくつかのテーマを統合して記述することは可としますが、テーマの主旨を著しく改変した場合は審査上不利になる場合や失格となる場合があります。</a:t>
                      </a:r>
                      <a:endPar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marL="0" marR="0" lvl="0" indent="0" algn="just" defTabSz="914400" rtl="0" eaLnBrk="1" fontAlgn="auto" latinLnBrk="0" hangingPunct="1">
                        <a:lnSpc>
                          <a:spcPts val="1430"/>
                        </a:lnSpc>
                        <a:spcBef>
                          <a:spcPts val="0"/>
                        </a:spcBef>
                        <a:spcAft>
                          <a:spcPts val="0"/>
                        </a:spcAft>
                        <a:buClrTx/>
                        <a:buSzTx/>
                        <a:buFontTx/>
                        <a:buNone/>
                        <a:tabLst/>
                        <a:defRPr/>
                      </a:pPr>
                      <a:endPar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algn="just">
                        <a:lnSpc>
                          <a:spcPts val="1430"/>
                        </a:lnSpc>
                        <a:spcAft>
                          <a:spcPts val="0"/>
                        </a:spcAft>
                      </a:pPr>
                      <a:r>
                        <a:rPr lang="ja-JP" altLang="en-US" sz="1050" b="0" dirty="0">
                          <a:solidFill>
                            <a:schemeClr val="tx1"/>
                          </a:solidFill>
                          <a:effectLst/>
                          <a:latin typeface="ＭＳ Ｐ明朝" panose="02020600040205080304" pitchFamily="18" charset="-128"/>
                          <a:ea typeface="ＭＳ Ｐ明朝" panose="02020600040205080304" pitchFamily="18" charset="-128"/>
                          <a:cs typeface="ＭＳ Ｐゴシック"/>
                        </a:rPr>
                        <a:t>■</a:t>
                      </a:r>
                      <a:r>
                        <a:rPr lang="ja-JP" altLang="en-US" sz="1050" b="1" dirty="0">
                          <a:solidFill>
                            <a:schemeClr val="tx1"/>
                          </a:solidFill>
                          <a:effectLst/>
                          <a:latin typeface="ＭＳ Ｐ明朝" panose="02020600040205080304" pitchFamily="18" charset="-128"/>
                          <a:ea typeface="ＭＳ Ｐ明朝" panose="02020600040205080304" pitchFamily="18" charset="-128"/>
                          <a:cs typeface="ＭＳ Ｐゴシック"/>
                        </a:rPr>
                        <a:t>プロジェクトの概要　</a:t>
                      </a:r>
                      <a:r>
                        <a:rPr lang="ja-JP" altLang="ja-JP" sz="1050" b="0" dirty="0">
                          <a:solidFill>
                            <a:schemeClr val="tx1"/>
                          </a:solidFill>
                          <a:effectLst/>
                          <a:latin typeface="ＭＳ Ｐ明朝" panose="02020600040205080304" pitchFamily="18" charset="-128"/>
                          <a:ea typeface="ＭＳ Ｐ明朝" panose="02020600040205080304" pitchFamily="18" charset="-128"/>
                          <a:cs typeface="ＭＳ Ｐゴシック"/>
                        </a:rPr>
                        <a:t>プロジェクトの全体像を伝える図版１点（代表的な写真や概念図など）を示して下さい</a:t>
                      </a:r>
                      <a:r>
                        <a:rPr lang="ja-JP" altLang="en-US" sz="1050" b="0" dirty="0">
                          <a:solidFill>
                            <a:schemeClr val="tx1"/>
                          </a:solidFill>
                          <a:effectLst/>
                          <a:latin typeface="ＭＳ Ｐ明朝" panose="02020600040205080304" pitchFamily="18" charset="-128"/>
                          <a:ea typeface="ＭＳ Ｐ明朝" panose="02020600040205080304" pitchFamily="18" charset="-128"/>
                          <a:cs typeface="ＭＳ Ｐゴシック"/>
                        </a:rPr>
                        <a:t>。</a:t>
                      </a:r>
                      <a:r>
                        <a:rPr lang="ja-JP" altLang="en-US" sz="1050" b="0" dirty="0">
                          <a:solidFill>
                            <a:srgbClr val="000000"/>
                          </a:solidFill>
                          <a:effectLst/>
                          <a:latin typeface="ＭＳ Ｐ明朝" panose="02020600040205080304" pitchFamily="18" charset="-128"/>
                          <a:ea typeface="ＭＳ Ｐ明朝" panose="02020600040205080304" pitchFamily="18" charset="-128"/>
                          <a:cs typeface="ＭＳ Ｐゴシック"/>
                        </a:rPr>
                        <a:t>　</a:t>
                      </a:r>
                      <a:r>
                        <a:rPr lang="ja-JP"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rPr>
                        <a:t>（選奨受賞時には紹介用の</a:t>
                      </a:r>
                      <a:r>
                        <a:rPr lang="ja-JP" altLang="ja-JP" sz="1050" b="0" dirty="0">
                          <a:solidFill>
                            <a:schemeClr val="tx1"/>
                          </a:solidFill>
                          <a:effectLst/>
                          <a:latin typeface="ＭＳ Ｐ明朝" panose="02020600040205080304" pitchFamily="18" charset="-128"/>
                          <a:ea typeface="ＭＳ Ｐ明朝" panose="02020600040205080304" pitchFamily="18" charset="-128"/>
                          <a:cs typeface="ＭＳ Ｐゴシック"/>
                        </a:rPr>
                        <a:t>サムネイル写真</a:t>
                      </a:r>
                      <a:r>
                        <a:rPr lang="ja-JP" altLang="en-US" sz="1050" b="0" dirty="0">
                          <a:solidFill>
                            <a:schemeClr val="tx1"/>
                          </a:solidFill>
                          <a:effectLst/>
                          <a:latin typeface="ＭＳ Ｐ明朝" panose="02020600040205080304" pitchFamily="18" charset="-128"/>
                          <a:ea typeface="ＭＳ Ｐ明朝" panose="02020600040205080304" pitchFamily="18" charset="-128"/>
                          <a:cs typeface="ＭＳ Ｐゴシック"/>
                        </a:rPr>
                        <a:t>およびパンフレット等掲載写真</a:t>
                      </a:r>
                      <a:r>
                        <a:rPr lang="ja-JP" altLang="ja-JP" sz="1050" b="0" dirty="0">
                          <a:solidFill>
                            <a:schemeClr val="tx1"/>
                          </a:solidFill>
                          <a:effectLst/>
                          <a:latin typeface="ＭＳ Ｐ明朝" panose="02020600040205080304" pitchFamily="18" charset="-128"/>
                          <a:ea typeface="ＭＳ Ｐ明朝" panose="02020600040205080304" pitchFamily="18" charset="-128"/>
                          <a:cs typeface="ＭＳ Ｐゴシック"/>
                        </a:rPr>
                        <a:t>とします</a:t>
                      </a:r>
                      <a:r>
                        <a:rPr lang="ja-JP"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rPr>
                        <a:t>）</a:t>
                      </a:r>
                      <a:endParaRPr lang="en-US"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endParaRPr>
                    </a:p>
                    <a:p>
                      <a:pPr>
                        <a:lnSpc>
                          <a:spcPts val="1700"/>
                        </a:lnSpc>
                      </a:pPr>
                      <a:r>
                        <a:rPr lang="ja-JP" altLang="en-US" sz="1050" b="0" dirty="0">
                          <a:solidFill>
                            <a:srgbClr val="000000"/>
                          </a:solidFill>
                          <a:effectLst/>
                          <a:latin typeface="ＭＳ Ｐ明朝" panose="02020600040205080304" pitchFamily="18" charset="-128"/>
                          <a:ea typeface="ＭＳ Ｐ明朝" panose="02020600040205080304" pitchFamily="18" charset="-128"/>
                          <a:cs typeface="ＭＳ Ｐゴシック"/>
                        </a:rPr>
                        <a:t>図版縦横比は</a:t>
                      </a:r>
                      <a:r>
                        <a:rPr lang="en-US" altLang="ja-JP" sz="1050" b="0" dirty="0">
                          <a:solidFill>
                            <a:schemeClr val="tx1"/>
                          </a:solidFill>
                          <a:effectLst/>
                          <a:latin typeface="ＭＳ Ｐ明朝" panose="02020600040205080304" pitchFamily="18" charset="-128"/>
                          <a:ea typeface="ＭＳ Ｐ明朝" panose="02020600040205080304" pitchFamily="18" charset="-128"/>
                          <a:cs typeface="ＭＳ Ｐゴシック"/>
                        </a:rPr>
                        <a:t>3</a:t>
                      </a:r>
                      <a:r>
                        <a:rPr lang="ja-JP" altLang="en-US" sz="1050" b="0" dirty="0">
                          <a:solidFill>
                            <a:schemeClr val="tx1"/>
                          </a:solidFill>
                          <a:effectLst/>
                          <a:latin typeface="ＭＳ Ｐ明朝" panose="02020600040205080304" pitchFamily="18" charset="-128"/>
                          <a:ea typeface="ＭＳ Ｐ明朝" panose="02020600040205080304" pitchFamily="18" charset="-128"/>
                          <a:cs typeface="ＭＳ Ｐゴシック"/>
                        </a:rPr>
                        <a:t>：</a:t>
                      </a:r>
                      <a:r>
                        <a:rPr lang="en-US" altLang="ja-JP" sz="1050" b="0" dirty="0">
                          <a:solidFill>
                            <a:schemeClr val="tx1"/>
                          </a:solidFill>
                          <a:effectLst/>
                          <a:latin typeface="ＭＳ Ｐ明朝" panose="02020600040205080304" pitchFamily="18" charset="-128"/>
                          <a:ea typeface="ＭＳ Ｐ明朝" panose="02020600040205080304" pitchFamily="18" charset="-128"/>
                          <a:cs typeface="ＭＳ Ｐゴシック"/>
                        </a:rPr>
                        <a:t>4</a:t>
                      </a:r>
                      <a:r>
                        <a:rPr lang="ja-JP" altLang="en-US" sz="1050" b="0" dirty="0">
                          <a:solidFill>
                            <a:schemeClr val="tx1"/>
                          </a:solidFill>
                          <a:effectLst/>
                          <a:latin typeface="ＭＳ Ｐ明朝" panose="02020600040205080304" pitchFamily="18" charset="-128"/>
                          <a:ea typeface="ＭＳ Ｐ明朝" panose="02020600040205080304" pitchFamily="18" charset="-128"/>
                          <a:cs typeface="ＭＳ Ｐゴシック"/>
                        </a:rPr>
                        <a:t>（縦：横）</a:t>
                      </a:r>
                      <a:r>
                        <a:rPr lang="ja-JP" altLang="en-US" sz="1050" b="0" dirty="0">
                          <a:solidFill>
                            <a:srgbClr val="000000"/>
                          </a:solidFill>
                          <a:effectLst/>
                          <a:latin typeface="ＭＳ Ｐ明朝" panose="02020600040205080304" pitchFamily="18" charset="-128"/>
                          <a:ea typeface="ＭＳ Ｐ明朝" panose="02020600040205080304" pitchFamily="18" charset="-128"/>
                          <a:cs typeface="ＭＳ Ｐゴシック"/>
                        </a:rPr>
                        <a:t>としてください。（データサイズは</a:t>
                      </a:r>
                      <a:r>
                        <a:rPr lang="en-US"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rPr>
                        <a:t>1024×768pixel </a:t>
                      </a:r>
                      <a:r>
                        <a:rPr lang="ja-JP" altLang="en-US" sz="1050" b="0" dirty="0">
                          <a:solidFill>
                            <a:srgbClr val="000000"/>
                          </a:solidFill>
                          <a:effectLst/>
                          <a:latin typeface="ＭＳ Ｐ明朝" panose="02020600040205080304" pitchFamily="18" charset="-128"/>
                          <a:ea typeface="ＭＳ Ｐ明朝" panose="02020600040205080304" pitchFamily="18" charset="-128"/>
                          <a:cs typeface="ＭＳ Ｐゴシック"/>
                        </a:rPr>
                        <a:t>または</a:t>
                      </a:r>
                      <a:r>
                        <a:rPr lang="en-US"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rPr>
                        <a:t>,8cm×6cm350dpi</a:t>
                      </a:r>
                      <a:r>
                        <a:rPr lang="ja-JP" altLang="en-US" sz="1050" b="0" dirty="0">
                          <a:solidFill>
                            <a:srgbClr val="000000"/>
                          </a:solidFill>
                          <a:effectLst/>
                          <a:latin typeface="ＭＳ Ｐ明朝" panose="02020600040205080304" pitchFamily="18" charset="-128"/>
                          <a:ea typeface="ＭＳ Ｐ明朝" panose="02020600040205080304" pitchFamily="18" charset="-128"/>
                          <a:cs typeface="ＭＳ Ｐゴシック"/>
                        </a:rPr>
                        <a:t>を目安）</a:t>
                      </a:r>
                      <a:endParaRPr lang="en-US" altLang="ja-JP" sz="1050" b="0" dirty="0">
                        <a:solidFill>
                          <a:srgbClr val="000000"/>
                        </a:solidFill>
                        <a:effectLst/>
                        <a:latin typeface="ＭＳ Ｐ明朝" panose="02020600040205080304" pitchFamily="18" charset="-128"/>
                        <a:ea typeface="ＭＳ Ｐ明朝" panose="02020600040205080304" pitchFamily="18" charset="-128"/>
                        <a:cs typeface="ＭＳ Ｐゴシック"/>
                      </a:endParaRPr>
                    </a:p>
                    <a:p>
                      <a:pPr>
                        <a:lnSpc>
                          <a:spcPts val="1700"/>
                        </a:lnSpc>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＜プロジェクトの特徴を示す写真（外観・内観を問わず）</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もしくは、</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プロジェクトの規模、用途を、図表等</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判り易く記述してください＞</a:t>
                      </a:r>
                      <a:r>
                        <a:rPr kumimoji="1"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endPar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marL="266700" indent="-266700" algn="just">
                        <a:lnSpc>
                          <a:spcPts val="1430"/>
                        </a:lnSpc>
                        <a:spcAft>
                          <a:spcPts val="0"/>
                        </a:spcAft>
                      </a:pPr>
                      <a:endPar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marL="266700" indent="-266700" algn="just">
                        <a:lnSpc>
                          <a:spcPts val="1430"/>
                        </a:lnSpc>
                        <a:spcAft>
                          <a:spcPts val="0"/>
                        </a:spcAft>
                      </a:pPr>
                      <a:endPar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algn="just">
                        <a:lnSpc>
                          <a:spcPts val="1430"/>
                        </a:lnSpc>
                        <a:spcAft>
                          <a:spcPts val="0"/>
                        </a:spcAft>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a:t>
                      </a:r>
                      <a:r>
                        <a:rPr lang="ja-JP" altLang="ja-JP" sz="1050" b="1" kern="100" dirty="0">
                          <a:solidFill>
                            <a:schemeClr val="tx1"/>
                          </a:solidFill>
                          <a:effectLst/>
                          <a:latin typeface="ＭＳ Ｐ明朝" panose="02020600040205080304" pitchFamily="18" charset="-128"/>
                          <a:ea typeface="ＭＳ Ｐ明朝" panose="02020600040205080304" pitchFamily="18" charset="-128"/>
                          <a:cs typeface="Times New Roman"/>
                        </a:rPr>
                        <a:t>テーマ</a:t>
                      </a:r>
                      <a:r>
                        <a:rPr lang="ja-JP" altLang="en-US" sz="1050" b="1" kern="100" dirty="0">
                          <a:solidFill>
                            <a:schemeClr val="tx1"/>
                          </a:solidFill>
                          <a:effectLst/>
                          <a:latin typeface="ＭＳ Ｐ明朝" panose="02020600040205080304" pitchFamily="18" charset="-128"/>
                          <a:ea typeface="ＭＳ Ｐ明朝" panose="02020600040205080304" pitchFamily="18" charset="-128"/>
                          <a:cs typeface="Times New Roman"/>
                        </a:rPr>
                        <a:t>１</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【ＣＭＲ</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（受託者）</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がとった手法】</a:t>
                      </a:r>
                    </a:p>
                    <a:p>
                      <a:pPr algn="just">
                        <a:lnSpc>
                          <a:spcPts val="1430"/>
                        </a:lnSpc>
                        <a:spcAft>
                          <a:spcPts val="0"/>
                        </a:spcAft>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①＜ＣＭＲ</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（受託者）</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はプロジェクトが抱える課題をどのように抽出・整理したか＞</a:t>
                      </a:r>
                    </a:p>
                    <a:p>
                      <a:pPr marL="266700" indent="-266700" algn="just">
                        <a:lnSpc>
                          <a:spcPts val="1430"/>
                        </a:lnSpc>
                        <a:spcAft>
                          <a:spcPts val="0"/>
                        </a:spcAft>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r>
                        <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例）</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プロジェクト目標及びＣＭＲの業務目標の達成に向けて、解決しなければならない課題はどのように抽出されたか</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課題解決に向けて、その重要度をどのように整理したか</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a:t>
                      </a:r>
                      <a:endPar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algn="just">
                        <a:lnSpc>
                          <a:spcPts val="1430"/>
                        </a:lnSpc>
                        <a:spcAft>
                          <a:spcPts val="0"/>
                        </a:spcAft>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②＜ＣＭＲ</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（受託者）</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は上記の課題解決にあたってどのような方法を提案したか、あるいは自ら実行したか＞</a:t>
                      </a:r>
                    </a:p>
                    <a:p>
                      <a:pPr algn="just">
                        <a:lnSpc>
                          <a:spcPts val="1430"/>
                        </a:lnSpc>
                        <a:spcAft>
                          <a:spcPts val="0"/>
                        </a:spcAft>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r>
                        <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例）</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課題解決のプロセス、スケジュールをどのように整理し、進捗を管理したか</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？あるいは、設計者、</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施工者などの建設関係者との「造る技術の工夫」による</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誘導など</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a:t>
                      </a:r>
                    </a:p>
                    <a:p>
                      <a:pPr marL="266700" indent="-266700" algn="just">
                        <a:lnSpc>
                          <a:spcPts val="1430"/>
                        </a:lnSpc>
                        <a:spcAft>
                          <a:spcPts val="0"/>
                        </a:spcAft>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r>
                        <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発注者、管理者、運営者、居住者などのユーザー側関係者との「使い方の工夫」による誘導。</a:t>
                      </a:r>
                      <a:r>
                        <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・外部からの専門家（コンサルタント）の支援による解決など。</a:t>
                      </a:r>
                      <a:endPar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marL="266700" indent="-266700" algn="just">
                        <a:lnSpc>
                          <a:spcPts val="1430"/>
                        </a:lnSpc>
                        <a:spcAft>
                          <a:spcPts val="0"/>
                        </a:spcAft>
                      </a:pPr>
                      <a:endPar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marL="266700" indent="-266700" algn="just">
                        <a:lnSpc>
                          <a:spcPts val="1430"/>
                        </a:lnSpc>
                        <a:spcAft>
                          <a:spcPts val="0"/>
                        </a:spcAft>
                      </a:pPr>
                      <a:r>
                        <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endPar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algn="just">
                        <a:lnSpc>
                          <a:spcPts val="1430"/>
                        </a:lnSpc>
                        <a:spcAft>
                          <a:spcPts val="0"/>
                        </a:spcAft>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a:t>
                      </a:r>
                      <a:r>
                        <a:rPr lang="ja-JP" altLang="ja-JP" sz="1050" b="1" kern="100" dirty="0">
                          <a:solidFill>
                            <a:schemeClr val="tx1"/>
                          </a:solidFill>
                          <a:effectLst/>
                          <a:latin typeface="ＭＳ Ｐ明朝" panose="02020600040205080304" pitchFamily="18" charset="-128"/>
                          <a:ea typeface="ＭＳ Ｐ明朝" panose="02020600040205080304" pitchFamily="18" charset="-128"/>
                          <a:cs typeface="Times New Roman"/>
                        </a:rPr>
                        <a:t>テーマ</a:t>
                      </a:r>
                      <a:r>
                        <a:rPr lang="ja-JP" altLang="en-US" sz="1050" b="1" kern="100" dirty="0">
                          <a:solidFill>
                            <a:schemeClr val="tx1"/>
                          </a:solidFill>
                          <a:effectLst/>
                          <a:latin typeface="ＭＳ Ｐ明朝" panose="02020600040205080304" pitchFamily="18" charset="-128"/>
                          <a:ea typeface="ＭＳ Ｐ明朝" panose="02020600040205080304" pitchFamily="18" charset="-128"/>
                          <a:cs typeface="Times New Roman"/>
                        </a:rPr>
                        <a:t>２</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【ＣＭＲ</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（受託者）</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が受けた評価】</a:t>
                      </a:r>
                    </a:p>
                    <a:p>
                      <a:pPr algn="just">
                        <a:lnSpc>
                          <a:spcPts val="1430"/>
                        </a:lnSpc>
                        <a:spcAft>
                          <a:spcPts val="0"/>
                        </a:spcAft>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①＜ＣＭ業務の完了にあたり、プロジェクト目標の達成度はどうであったか＞</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endPar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algn="just">
                        <a:lnSpc>
                          <a:spcPts val="1430"/>
                        </a:lnSpc>
                        <a:spcAft>
                          <a:spcPts val="0"/>
                        </a:spcAft>
                      </a:pP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　　　例）</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目標が達成に至らなかったものについては、同様他事例に向けての提言など。</a:t>
                      </a:r>
                    </a:p>
                    <a:p>
                      <a:pPr algn="just">
                        <a:lnSpc>
                          <a:spcPts val="1430"/>
                        </a:lnSpc>
                        <a:spcAft>
                          <a:spcPts val="0"/>
                        </a:spcAft>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②＜ＣＭ業務の完了にあたり、ＣＭＲ</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（受託者）</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の業務目標の達成度はどうであったか＞</a:t>
                      </a:r>
                      <a:endPar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algn="just">
                        <a:lnSpc>
                          <a:spcPts val="1430"/>
                        </a:lnSpc>
                        <a:spcAft>
                          <a:spcPts val="0"/>
                        </a:spcAft>
                      </a:pP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　　　例）</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目標が達成に至らなかったものについては、同様他事例に向けての提言など。</a:t>
                      </a:r>
                    </a:p>
                    <a:p>
                      <a:pPr algn="just">
                        <a:lnSpc>
                          <a:spcPts val="1430"/>
                        </a:lnSpc>
                        <a:spcAft>
                          <a:spcPts val="0"/>
                        </a:spcAft>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③＜発注者はＣＭ方式及び起用したＣＭＲ</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（受託者）</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の業務に対してどのような評価をしたか＞</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endParaRPr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algn="just">
                        <a:lnSpc>
                          <a:spcPts val="1430"/>
                        </a:lnSpc>
                        <a:spcAft>
                          <a:spcPts val="0"/>
                        </a:spcAft>
                      </a:pP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　　　例）</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プロジェクト完了後（施設稼働後、入居開始後）のエンドユーザー</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、設計者、施工者等関係者</a:t>
                      </a: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からの評価など。</a:t>
                      </a:r>
                    </a:p>
                    <a:p>
                      <a:pPr>
                        <a:lnSpc>
                          <a:spcPts val="1430"/>
                        </a:lnSpc>
                      </a:pPr>
                      <a:r>
                        <a:rPr lang="ja-JP"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④＜ＣＭＲが本選奨応募にあたり、最もアピールしたいこと＞</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r>
                        <a:rPr kumimoji="1"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endParaRPr kumimoji="1"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endParaRPr>
                    </a:p>
                    <a:p>
                      <a:pPr>
                        <a:lnSpc>
                          <a:spcPts val="1430"/>
                        </a:lnSpc>
                      </a:pPr>
                      <a:r>
                        <a:rPr kumimoji="1"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r>
                        <a:rPr lang="ja-JP" altLang="en-US" sz="1050" b="0" kern="100" dirty="0">
                          <a:solidFill>
                            <a:schemeClr val="tx1"/>
                          </a:solidFill>
                          <a:effectLst/>
                          <a:latin typeface="ＭＳ Ｐ明朝" panose="02020600040205080304" pitchFamily="18" charset="-128"/>
                          <a:ea typeface="ＭＳ Ｐ明朝" panose="02020600040205080304" pitchFamily="18" charset="-128"/>
                          <a:cs typeface="Times New Roman"/>
                        </a:rPr>
                        <a:t>例）特筆すべきプロジェクトの特徴、上記テーマに該当しないアピールポイントなど。</a:t>
                      </a:r>
                      <a:r>
                        <a:rPr kumimoji="1" lang="en-US" altLang="ja-JP" sz="1050" b="0" kern="100" dirty="0">
                          <a:solidFill>
                            <a:schemeClr val="tx1"/>
                          </a:solidFill>
                          <a:effectLst/>
                          <a:latin typeface="ＭＳ Ｐ明朝" panose="02020600040205080304" pitchFamily="18" charset="-128"/>
                          <a:ea typeface="ＭＳ Ｐ明朝" panose="02020600040205080304" pitchFamily="18" charset="-128"/>
                          <a:cs typeface="Times New Roman"/>
                        </a:rPr>
                        <a:t>  </a:t>
                      </a:r>
                    </a:p>
                  </a:txBody>
                  <a:tcPr marL="74295" marR="74295" marT="37148" marB="37148">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7" name="テキスト ボックス 6">
            <a:extLst>
              <a:ext uri="{FF2B5EF4-FFF2-40B4-BE49-F238E27FC236}">
                <a16:creationId xmlns:a16="http://schemas.microsoft.com/office/drawing/2014/main" id="{606613C5-96E8-4A21-B088-75089C33D218}"/>
              </a:ext>
            </a:extLst>
          </p:cNvPr>
          <p:cNvSpPr txBox="1"/>
          <p:nvPr/>
        </p:nvSpPr>
        <p:spPr>
          <a:xfrm>
            <a:off x="253888" y="211580"/>
            <a:ext cx="2009252" cy="223779"/>
          </a:xfrm>
          <a:prstGeom prst="rect">
            <a:avLst/>
          </a:prstGeom>
          <a:noFill/>
        </p:spPr>
        <p:txBody>
          <a:bodyPr wrap="square" rtlCol="0">
            <a:spAutoFit/>
          </a:bodyPr>
          <a:lstStyle/>
          <a:p>
            <a:pPr algn="ctr"/>
            <a:r>
              <a:rPr lang="en-US" altLang="ja-JP" sz="854" b="1" dirty="0">
                <a:latin typeface="ＭＳ Ｐ明朝" pitchFamily="18" charset="-128"/>
                <a:ea typeface="ＭＳ Ｐ明朝" pitchFamily="18" charset="-128"/>
              </a:rPr>
              <a:t>【</a:t>
            </a:r>
            <a:r>
              <a:rPr lang="ja-JP" altLang="en-US" sz="854" b="1" dirty="0">
                <a:latin typeface="ＭＳ Ｐ明朝" pitchFamily="18" charset="-128"/>
                <a:ea typeface="ＭＳ Ｐ明朝" pitchFamily="18" charset="-128"/>
              </a:rPr>
              <a:t>ＣＭチャレンジ奨励賞２０２３応募書式</a:t>
            </a:r>
            <a:r>
              <a:rPr lang="en-US" altLang="ja-JP" sz="854" b="1" dirty="0">
                <a:latin typeface="ＭＳ Ｐ明朝" pitchFamily="18" charset="-128"/>
                <a:ea typeface="ＭＳ Ｐ明朝" pitchFamily="18" charset="-128"/>
              </a:rPr>
              <a:t>】</a:t>
            </a:r>
            <a:endParaRPr lang="ja-JP" altLang="en-US" sz="854" b="1" dirty="0">
              <a:latin typeface="ＭＳ Ｐ明朝" pitchFamily="18" charset="-128"/>
              <a:ea typeface="ＭＳ Ｐ明朝" pitchFamily="18" charset="-128"/>
            </a:endParaRPr>
          </a:p>
        </p:txBody>
      </p:sp>
      <p:sp>
        <p:nvSpPr>
          <p:cNvPr id="8" name="テキスト ボックス 7"/>
          <p:cNvSpPr txBox="1"/>
          <p:nvPr/>
        </p:nvSpPr>
        <p:spPr>
          <a:xfrm>
            <a:off x="9508945" y="6527717"/>
            <a:ext cx="228600"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３</a:t>
            </a:r>
          </a:p>
        </p:txBody>
      </p:sp>
      <p:sp>
        <p:nvSpPr>
          <p:cNvPr id="10" name="テキスト ボックス 9"/>
          <p:cNvSpPr txBox="1"/>
          <p:nvPr/>
        </p:nvSpPr>
        <p:spPr>
          <a:xfrm>
            <a:off x="8458683" y="327601"/>
            <a:ext cx="1447317" cy="230832"/>
          </a:xfrm>
          <a:prstGeom prst="rect">
            <a:avLst/>
          </a:prstGeom>
          <a:noFill/>
          <a:ln>
            <a:noFill/>
          </a:ln>
        </p:spPr>
        <p:txBody>
          <a:bodyPr wrap="square" rtlCol="0">
            <a:spAutoFit/>
          </a:bodyPr>
          <a:lstStyle/>
          <a:p>
            <a:pPr algn="ct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日</a:t>
            </a:r>
          </a:p>
        </p:txBody>
      </p:sp>
    </p:spTree>
    <p:extLst>
      <p:ext uri="{BB962C8B-B14F-4D97-AF65-F5344CB8AC3E}">
        <p14:creationId xmlns:p14="http://schemas.microsoft.com/office/powerpoint/2010/main" val="33480412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1033</TotalTime>
  <Words>1960</Words>
  <Application>Microsoft Office PowerPoint</Application>
  <PresentationFormat>A4 210 x 297 mm</PresentationFormat>
  <Paragraphs>169</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Ｐ明朝</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理恵</dc:creator>
  <cp:lastModifiedBy>海野 正寛</cp:lastModifiedBy>
  <cp:revision>49</cp:revision>
  <cp:lastPrinted>2022-10-12T01:24:59Z</cp:lastPrinted>
  <dcterms:created xsi:type="dcterms:W3CDTF">2022-08-05T12:57:31Z</dcterms:created>
  <dcterms:modified xsi:type="dcterms:W3CDTF">2022-10-12T01:24:59Z</dcterms:modified>
</cp:coreProperties>
</file>