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906000" cy="6858000" type="A4"/>
  <p:notesSz cx="9866313" cy="673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68" autoAdjust="0"/>
    <p:restoredTop sz="94660"/>
  </p:normalViewPr>
  <p:slideViewPr>
    <p:cSldViewPr snapToGrid="0">
      <p:cViewPr varScale="1">
        <p:scale>
          <a:sx n="82" d="100"/>
          <a:sy n="82" d="100"/>
        </p:scale>
        <p:origin x="166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5403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627" y="0"/>
            <a:ext cx="4275403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303403-BE15-4BF6-98B3-970BDB1932D6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90888" y="841375"/>
            <a:ext cx="3284537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6632" y="3241586"/>
            <a:ext cx="7893050" cy="265220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397807"/>
            <a:ext cx="4275403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627" y="6397807"/>
            <a:ext cx="4275403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0325B3-EA59-4810-AA34-1DBF47991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8384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2FB4E-33AF-40E7-A7F3-FA148691AFB4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68522-1066-4F2A-AB1B-5820C3E7EE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3103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2FB4E-33AF-40E7-A7F3-FA148691AFB4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68522-1066-4F2A-AB1B-5820C3E7EE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3157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2FB4E-33AF-40E7-A7F3-FA148691AFB4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68522-1066-4F2A-AB1B-5820C3E7EE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4608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E4F049-9AD7-4BF4-9120-92B8033DEE1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886855" y="237822"/>
            <a:ext cx="1722849" cy="307868"/>
          </a:xfrm>
          <a:ln>
            <a:noFill/>
          </a:ln>
        </p:spPr>
        <p:txBody>
          <a:bodyPr anchor="ctr" anchorCtr="1">
            <a:noAutofit/>
          </a:bodyPr>
          <a:lstStyle>
            <a:lvl1pPr algn="ctr">
              <a:defRPr sz="854" b="1">
                <a:latin typeface="+mn-lt"/>
              </a:defRPr>
            </a:lvl1pPr>
          </a:lstStyle>
          <a:p>
            <a:r>
              <a:rPr kumimoji="1" lang="en-US" altLang="ja-JP" dirty="0"/>
              <a:t>【</a:t>
            </a:r>
            <a:r>
              <a:rPr kumimoji="1" lang="ja-JP" altLang="en-US" dirty="0"/>
              <a:t>応募書式２０２３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A77D72DA-1FEF-446E-B62C-DB9A7F7467F2}"/>
              </a:ext>
            </a:extLst>
          </p:cNvPr>
          <p:cNvCxnSpPr>
            <a:cxnSpLocks/>
          </p:cNvCxnSpPr>
          <p:nvPr userDrawn="1"/>
        </p:nvCxnSpPr>
        <p:spPr>
          <a:xfrm>
            <a:off x="296299" y="545690"/>
            <a:ext cx="9338086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5575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2FB4E-33AF-40E7-A7F3-FA148691AFB4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68522-1066-4F2A-AB1B-5820C3E7EE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9381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2FB4E-33AF-40E7-A7F3-FA148691AFB4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68522-1066-4F2A-AB1B-5820C3E7EE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6385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2FB4E-33AF-40E7-A7F3-FA148691AFB4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68522-1066-4F2A-AB1B-5820C3E7EE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4975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2FB4E-33AF-40E7-A7F3-FA148691AFB4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68522-1066-4F2A-AB1B-5820C3E7EE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191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2FB4E-33AF-40E7-A7F3-FA148691AFB4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68522-1066-4F2A-AB1B-5820C3E7EE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6224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2FB4E-33AF-40E7-A7F3-FA148691AFB4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68522-1066-4F2A-AB1B-5820C3E7EE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79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2FB4E-33AF-40E7-A7F3-FA148691AFB4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68522-1066-4F2A-AB1B-5820C3E7EE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5439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2FB4E-33AF-40E7-A7F3-FA148691AFB4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68522-1066-4F2A-AB1B-5820C3E7EE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1576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2FB4E-33AF-40E7-A7F3-FA148691AFB4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68522-1066-4F2A-AB1B-5820C3E7EE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4903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id="{90803778-CC56-4AD7-AF9B-8BEBCAD1B4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91603"/>
              </p:ext>
            </p:extLst>
          </p:nvPr>
        </p:nvGraphicFramePr>
        <p:xfrm>
          <a:off x="254689" y="3793729"/>
          <a:ext cx="9365434" cy="2790981"/>
        </p:xfrm>
        <a:graphic>
          <a:graphicData uri="http://schemas.openxmlformats.org/drawingml/2006/table">
            <a:tbl>
              <a:tblPr/>
              <a:tblGrid>
                <a:gridCol w="93654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909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ja-JP" sz="900" kern="1200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</a:txBody>
                  <a:tcPr marL="74295" marR="74295" marT="37148" marB="37148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BCF6C194-469B-4FDC-98AB-0736EA67DE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8469754"/>
              </p:ext>
            </p:extLst>
          </p:nvPr>
        </p:nvGraphicFramePr>
        <p:xfrm>
          <a:off x="270283" y="1188206"/>
          <a:ext cx="9365434" cy="2363716"/>
        </p:xfrm>
        <a:graphic>
          <a:graphicData uri="http://schemas.openxmlformats.org/drawingml/2006/table">
            <a:tbl>
              <a:tblPr/>
              <a:tblGrid>
                <a:gridCol w="93654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637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ja-JP" sz="900" kern="1200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</a:txBody>
                  <a:tcPr marL="74295" marR="74295" marT="37148" marB="37148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2E65EBDE-0A92-4B35-8B36-9EAF7C13D2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814435"/>
              </p:ext>
            </p:extLst>
          </p:nvPr>
        </p:nvGraphicFramePr>
        <p:xfrm>
          <a:off x="372243" y="2458102"/>
          <a:ext cx="4513810" cy="991180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3536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0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779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Century"/>
                          <a:ea typeface="ＭＳ Ｐ明朝"/>
                          <a:cs typeface="Times New Roman"/>
                        </a:rPr>
                        <a:t>関係者名（担当者名）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5721" marR="5572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ＭＳ Ｐ明朝"/>
                          <a:ea typeface="ＭＳ 明朝"/>
                          <a:cs typeface="Times New Roman"/>
                        </a:rPr>
                        <a:t> 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5721" marR="5572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79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Century"/>
                          <a:ea typeface="ＭＳ Ｐ明朝"/>
                          <a:cs typeface="Times New Roman"/>
                        </a:rPr>
                        <a:t>プロジェクトとの関係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5721" marR="5572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5721" marR="5572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79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Century"/>
                          <a:ea typeface="ＭＳ Ｐ明朝"/>
                          <a:cs typeface="Times New Roman"/>
                        </a:rPr>
                        <a:t>同意を確認した日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5721" marR="5572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ＭＳ Ｐ明朝"/>
                          <a:ea typeface="ＭＳ 明朝"/>
                          <a:cs typeface="Times New Roman"/>
                        </a:rPr>
                        <a:t> 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5721" marR="5572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779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Century"/>
                          <a:ea typeface="ＭＳ Ｐ明朝"/>
                          <a:cs typeface="Times New Roman"/>
                        </a:rPr>
                        <a:t>同意を確認した方法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5721" marR="5572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900" kern="100" dirty="0">
                          <a:effectLst/>
                          <a:latin typeface="Century"/>
                          <a:ea typeface="ＭＳ Ｐ明朝"/>
                          <a:cs typeface="Times New Roman"/>
                        </a:rPr>
                        <a:t>□</a:t>
                      </a:r>
                      <a:r>
                        <a:rPr lang="ja-JP" sz="900" kern="100" dirty="0">
                          <a:effectLst/>
                          <a:latin typeface="Century"/>
                          <a:ea typeface="ＭＳ Ｐ明朝"/>
                          <a:cs typeface="Times New Roman"/>
                        </a:rPr>
                        <a:t> 文書　　</a:t>
                      </a:r>
                      <a:r>
                        <a:rPr lang="ja-JP" altLang="en-US" sz="900" kern="100" dirty="0">
                          <a:effectLst/>
                          <a:latin typeface="Century"/>
                          <a:ea typeface="ＭＳ Ｐ明朝"/>
                          <a:cs typeface="Times New Roman"/>
                        </a:rPr>
                        <a:t>□</a:t>
                      </a:r>
                      <a:r>
                        <a:rPr lang="ja-JP" sz="900" kern="100" dirty="0">
                          <a:effectLst/>
                          <a:latin typeface="Century"/>
                          <a:ea typeface="ＭＳ Ｐ明朝"/>
                          <a:cs typeface="Times New Roman"/>
                        </a:rPr>
                        <a:t> 口頭　　</a:t>
                      </a:r>
                      <a:r>
                        <a:rPr lang="ja-JP" altLang="en-US" sz="900" kern="100" dirty="0">
                          <a:effectLst/>
                          <a:latin typeface="Century"/>
                          <a:ea typeface="ＭＳ Ｐ明朝"/>
                          <a:cs typeface="Times New Roman"/>
                        </a:rPr>
                        <a:t>□</a:t>
                      </a:r>
                      <a:r>
                        <a:rPr lang="ja-JP" sz="900" kern="100" dirty="0">
                          <a:effectLst/>
                          <a:latin typeface="Century"/>
                          <a:ea typeface="ＭＳ Ｐ明朝"/>
                          <a:cs typeface="Times New Roman"/>
                        </a:rPr>
                        <a:t> その他（</a:t>
                      </a:r>
                      <a:r>
                        <a:rPr lang="ja-JP" altLang="en-US" sz="900" kern="100" dirty="0">
                          <a:effectLst/>
                          <a:latin typeface="Century"/>
                          <a:ea typeface="ＭＳ Ｐ明朝"/>
                          <a:cs typeface="Times New Roman"/>
                        </a:rPr>
                        <a:t>　　　　</a:t>
                      </a:r>
                      <a:r>
                        <a:rPr lang="ja-JP" sz="900" kern="100" dirty="0">
                          <a:effectLst/>
                          <a:latin typeface="Century"/>
                          <a:ea typeface="ＭＳ Ｐ明朝"/>
                          <a:cs typeface="Times New Roman"/>
                        </a:rPr>
                        <a:t>）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5721" marR="5572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Rectangle 2">
            <a:extLst>
              <a:ext uri="{FF2B5EF4-FFF2-40B4-BE49-F238E27FC236}">
                <a16:creationId xmlns:a16="http://schemas.microsoft.com/office/drawing/2014/main" id="{483EF7A9-D9F7-4D9C-83BD-F0B92E63C3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442" y="2213532"/>
            <a:ext cx="1445267" cy="20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4295" tIns="37148" rIns="74295" bIns="37148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ja-JP" sz="813" dirty="0">
                <a:latin typeface="ＭＳ Ｐ明朝" pitchFamily="18" charset="-128"/>
                <a:ea typeface="ＭＳ Ｐ明朝" pitchFamily="18" charset="-128"/>
              </a:rPr>
              <a:t>【関係者が</a:t>
            </a:r>
            <a:r>
              <a:rPr lang="ja-JP" altLang="en-US" sz="813" dirty="0">
                <a:latin typeface="ＭＳ Ｐ明朝" pitchFamily="18" charset="-128"/>
                <a:ea typeface="ＭＳ Ｐ明朝" pitchFamily="18" charset="-128"/>
              </a:rPr>
              <a:t>法人・</a:t>
            </a:r>
            <a:r>
              <a:rPr lang="ja-JP" altLang="ja-JP" sz="813" dirty="0">
                <a:latin typeface="ＭＳ Ｐ明朝" pitchFamily="18" charset="-128"/>
                <a:ea typeface="ＭＳ Ｐ明朝" pitchFamily="18" charset="-128"/>
              </a:rPr>
              <a:t>団体の場合】</a:t>
            </a:r>
            <a:endParaRPr lang="en-US" altLang="ja-JP" sz="813" dirty="0">
              <a:latin typeface="ＭＳ Ｐ明朝" pitchFamily="18" charset="-128"/>
              <a:ea typeface="ＭＳ Ｐ明朝" pitchFamily="18" charset="-128"/>
              <a:cs typeface="Times New Roman" pitchFamily="18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3EE2B1BA-5153-4191-9FD1-184959A71C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3150" y="2216084"/>
            <a:ext cx="1183978" cy="20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4295" tIns="37148" rIns="74295" bIns="37148" numCol="1" anchor="ctr" anchorCtr="0" compatLnSpc="1">
            <a:prstTxWarp prst="textNoShape">
              <a:avLst/>
            </a:prstTxWarp>
            <a:spAutoFit/>
          </a:bodyPr>
          <a:lstStyle/>
          <a:p>
            <a:pPr defTabSz="74293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sz="813" dirty="0">
                <a:latin typeface="ＭＳ Ｐ明朝" pitchFamily="18" charset="-128"/>
                <a:ea typeface="ＭＳ Ｐ明朝" pitchFamily="18" charset="-128"/>
                <a:cs typeface="Times New Roman" pitchFamily="18" charset="0"/>
              </a:rPr>
              <a:t>【</a:t>
            </a:r>
            <a:r>
              <a:rPr lang="ja-JP" altLang="en-US" sz="813" dirty="0">
                <a:latin typeface="ＭＳ Ｐ明朝" pitchFamily="18" charset="-128"/>
                <a:ea typeface="ＭＳ Ｐ明朝" pitchFamily="18" charset="-128"/>
                <a:cs typeface="Times New Roman" pitchFamily="18" charset="0"/>
              </a:rPr>
              <a:t>関係者が個人の場合</a:t>
            </a:r>
            <a:r>
              <a:rPr lang="ja-JP" altLang="ja-JP" sz="813" dirty="0">
                <a:latin typeface="ＭＳ Ｐ明朝" pitchFamily="18" charset="-128"/>
                <a:ea typeface="ＭＳ Ｐ明朝" pitchFamily="18" charset="-128"/>
                <a:cs typeface="Times New Roman" pitchFamily="18" charset="0"/>
              </a:rPr>
              <a:t>】</a:t>
            </a:r>
            <a:endParaRPr lang="ja-JP" altLang="ja-JP" sz="488" dirty="0">
              <a:latin typeface="ＭＳ Ｐ明朝" pitchFamily="18" charset="-128"/>
              <a:ea typeface="ＭＳ Ｐ明朝" pitchFamily="18" charset="-128"/>
              <a:cs typeface="ＭＳ Ｐゴシック" pitchFamily="50" charset="-128"/>
            </a:endParaRP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EEFA063D-FEE7-43B6-8BA2-8E8BDD8838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8560003"/>
              </p:ext>
            </p:extLst>
          </p:nvPr>
        </p:nvGraphicFramePr>
        <p:xfrm>
          <a:off x="5019951" y="2489200"/>
          <a:ext cx="4513810" cy="956088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3510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27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796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Century"/>
                          <a:ea typeface="ＭＳ Ｐ明朝"/>
                          <a:cs typeface="Times New Roman"/>
                        </a:rPr>
                        <a:t>関係者名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5721" marR="5572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ＭＳ Ｐ明朝"/>
                          <a:ea typeface="ＭＳ 明朝"/>
                          <a:cs typeface="Times New Roman"/>
                        </a:rPr>
                        <a:t> 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5721" marR="5572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3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Century"/>
                          <a:ea typeface="ＭＳ Ｐ明朝"/>
                          <a:cs typeface="Times New Roman"/>
                        </a:rPr>
                        <a:t>プロジェクトとの関係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5721" marR="5572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ＭＳ Ｐ明朝"/>
                          <a:ea typeface="ＭＳ 明朝"/>
                          <a:cs typeface="Times New Roman"/>
                        </a:rPr>
                        <a:t> 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5721" marR="5572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93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Century"/>
                          <a:ea typeface="ＭＳ Ｐ明朝"/>
                          <a:cs typeface="Times New Roman"/>
                        </a:rPr>
                        <a:t>同意を確認した日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5721" marR="5572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ＭＳ Ｐ明朝"/>
                          <a:ea typeface="ＭＳ 明朝"/>
                          <a:cs typeface="Times New Roman"/>
                        </a:rPr>
                        <a:t> 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5721" marR="5572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3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Century"/>
                          <a:ea typeface="ＭＳ Ｐ明朝"/>
                          <a:cs typeface="Times New Roman"/>
                        </a:rPr>
                        <a:t>同意を確認した方法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5721" marR="5572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Century"/>
                          <a:ea typeface="ＭＳ Ｐ明朝"/>
                          <a:cs typeface="Times New Roman"/>
                        </a:rPr>
                        <a:t>□ 文書　　□ 口頭　　□ その他（</a:t>
                      </a:r>
                      <a:r>
                        <a:rPr kumimoji="1" lang="ja-JP" altLang="en-US" sz="900" kern="120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　　　　</a:t>
                      </a:r>
                      <a:r>
                        <a:rPr lang="ja-JP" sz="900" kern="100" dirty="0">
                          <a:effectLst/>
                          <a:latin typeface="Century"/>
                          <a:ea typeface="ＭＳ Ｐ明朝"/>
                          <a:cs typeface="Times New Roman"/>
                        </a:rPr>
                        <a:t>）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5721" marR="5572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Rectangle 1">
            <a:extLst>
              <a:ext uri="{FF2B5EF4-FFF2-40B4-BE49-F238E27FC236}">
                <a16:creationId xmlns:a16="http://schemas.microsoft.com/office/drawing/2014/main" id="{3864416E-741C-4F92-B7C9-2A4B091CFF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888" y="964582"/>
            <a:ext cx="3018431" cy="213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4295" tIns="37148" rIns="74295" bIns="37148" numCol="1" anchor="ctr" anchorCtr="0" compatLnSpc="1">
            <a:prstTxWarp prst="textNoShape">
              <a:avLst/>
            </a:prstTxWarp>
            <a:spAutoFit/>
          </a:bodyPr>
          <a:lstStyle/>
          <a:p>
            <a:pPr indent="108344" fontAlgn="base">
              <a:spcBef>
                <a:spcPct val="0"/>
              </a:spcBef>
              <a:spcAft>
                <a:spcPct val="0"/>
              </a:spcAft>
            </a:pPr>
            <a:r>
              <a:rPr lang="ja-JP" altLang="ja-JP" sz="900" b="1" dirty="0">
                <a:latin typeface="ＭＳ Ｐ明朝" pitchFamily="18" charset="-128"/>
                <a:ea typeface="ＭＳ Ｐ明朝" pitchFamily="18" charset="-128"/>
              </a:rPr>
              <a:t>書式１　非開示情報　１　【関係者の同意に関する確認】</a:t>
            </a:r>
            <a:endParaRPr lang="ja-JP" altLang="en-US" sz="900" b="1" dirty="0">
              <a:latin typeface="ＭＳ Ｐ明朝" pitchFamily="18" charset="-128"/>
              <a:ea typeface="ＭＳ Ｐ明朝" pitchFamily="18" charset="-128"/>
              <a:cs typeface="ＭＳ Ｐゴシック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0B31B94-926E-44DE-8C2B-08766C28B75E}"/>
              </a:ext>
            </a:extLst>
          </p:cNvPr>
          <p:cNvSpPr txBox="1"/>
          <p:nvPr/>
        </p:nvSpPr>
        <p:spPr>
          <a:xfrm>
            <a:off x="2655614" y="296991"/>
            <a:ext cx="43359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900" b="1" dirty="0">
                <a:latin typeface="ＭＳ Ｐ明朝" pitchFamily="18" charset="-128"/>
                <a:ea typeface="ＭＳ Ｐ明朝" pitchFamily="18" charset="-128"/>
              </a:rPr>
              <a:t>（プロジェクト名称（</a:t>
            </a:r>
            <a:r>
              <a:rPr lang="ja-JP" altLang="ja-JP" sz="900" dirty="0">
                <a:latin typeface="ＭＳ Ｐ明朝" pitchFamily="18" charset="-128"/>
                <a:ea typeface="ＭＳ Ｐ明朝" pitchFamily="18" charset="-128"/>
              </a:rPr>
              <a:t>「○○プロジェクト」または「○○ＣＭ業務」とし「○○工事」は不可</a:t>
            </a:r>
            <a:r>
              <a:rPr lang="ja-JP" altLang="en-US" sz="900" b="1" dirty="0">
                <a:latin typeface="ＭＳ Ｐ明朝" pitchFamily="18" charset="-128"/>
                <a:ea typeface="ＭＳ Ｐ明朝" pitchFamily="18" charset="-128"/>
              </a:rPr>
              <a:t>））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D999046-E9F7-4454-8624-889F29DAA4F1}"/>
              </a:ext>
            </a:extLst>
          </p:cNvPr>
          <p:cNvSpPr txBox="1"/>
          <p:nvPr/>
        </p:nvSpPr>
        <p:spPr>
          <a:xfrm>
            <a:off x="319965" y="1250752"/>
            <a:ext cx="9266069" cy="89768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6"/>
              </a:lnSpc>
            </a:pPr>
            <a:r>
              <a:rPr lang="ja-JP" altLang="ja-JP" sz="900" kern="100" dirty="0">
                <a:latin typeface="Century"/>
                <a:ea typeface="ＭＳ Ｐ明朝"/>
                <a:cs typeface="Times New Roman"/>
              </a:rPr>
              <a:t>＜本プロジェクトがＣＭ</a:t>
            </a:r>
            <a:r>
              <a:rPr lang="ja-JP" altLang="en-US" sz="900" kern="100" dirty="0">
                <a:latin typeface="Century"/>
                <a:ea typeface="ＭＳ Ｐ明朝"/>
                <a:cs typeface="Times New Roman"/>
              </a:rPr>
              <a:t>部門賞</a:t>
            </a:r>
            <a:r>
              <a:rPr lang="ja-JP" altLang="ja-JP" sz="900" kern="100" dirty="0">
                <a:latin typeface="Century"/>
                <a:ea typeface="ＭＳ Ｐ明朝"/>
                <a:cs typeface="Times New Roman"/>
              </a:rPr>
              <a:t>に選定された場合には</a:t>
            </a:r>
            <a:r>
              <a:rPr lang="ja-JP" altLang="en-US" sz="900" kern="100" dirty="0">
                <a:latin typeface="Century"/>
                <a:ea typeface="ＭＳ Ｐ明朝"/>
                <a:cs typeface="Times New Roman"/>
              </a:rPr>
              <a:t>、応募書類を開示資料とさせていただくと共に、</a:t>
            </a:r>
            <a:r>
              <a:rPr lang="ja-JP" altLang="ja-JP" sz="900" kern="100" dirty="0">
                <a:latin typeface="Century"/>
                <a:ea typeface="ＭＳ Ｐ明朝"/>
                <a:cs typeface="Times New Roman"/>
              </a:rPr>
              <a:t>その全ての使用等を当協会に委託することについて、同意を必要とする関係者名を全て記して、</a:t>
            </a:r>
            <a:r>
              <a:rPr lang="ja-JP" altLang="ja-JP" sz="900" u="sng" kern="100" dirty="0">
                <a:latin typeface="Century"/>
                <a:ea typeface="ＭＳ Ｐ明朝"/>
                <a:cs typeface="Times New Roman"/>
              </a:rPr>
              <a:t>それらの関係者から同意を得ている事を示して</a:t>
            </a:r>
            <a:r>
              <a:rPr lang="ja-JP" altLang="ja-JP" sz="900" kern="100" dirty="0">
                <a:latin typeface="Century"/>
                <a:ea typeface="ＭＳ Ｐ明朝"/>
                <a:cs typeface="Times New Roman"/>
              </a:rPr>
              <a:t>下さい＞</a:t>
            </a:r>
            <a:endParaRPr lang="ja-JP" altLang="ja-JP" sz="900" kern="100" dirty="0">
              <a:latin typeface="Century"/>
              <a:ea typeface="ＭＳ 明朝"/>
              <a:cs typeface="Times New Roman"/>
            </a:endParaRPr>
          </a:p>
          <a:p>
            <a:pPr>
              <a:lnSpc>
                <a:spcPts val="1406"/>
              </a:lnSpc>
            </a:pPr>
            <a:r>
              <a:rPr lang="ja-JP" altLang="ja-JP" sz="900" kern="100" dirty="0">
                <a:latin typeface="Century"/>
                <a:ea typeface="ＭＳ Ｐ明朝"/>
                <a:cs typeface="Times New Roman"/>
              </a:rPr>
              <a:t>＜なお、本プロジェクトがＣＭ</a:t>
            </a:r>
            <a:r>
              <a:rPr lang="ja-JP" altLang="en-US" sz="900" kern="100" dirty="0">
                <a:latin typeface="Century"/>
                <a:ea typeface="ＭＳ Ｐ明朝"/>
                <a:cs typeface="Times New Roman"/>
              </a:rPr>
              <a:t>部門賞</a:t>
            </a:r>
            <a:r>
              <a:rPr lang="ja-JP" altLang="ja-JP" sz="900" kern="100" dirty="0">
                <a:latin typeface="Century"/>
                <a:ea typeface="ＭＳ Ｐ明朝"/>
                <a:cs typeface="Times New Roman"/>
              </a:rPr>
              <a:t>に選定され、資料が開示された際に何らかの苦情</a:t>
            </a:r>
            <a:r>
              <a:rPr lang="ja-JP" altLang="en-US" sz="900" kern="100" dirty="0">
                <a:latin typeface="Century"/>
                <a:ea typeface="ＭＳ Ｐ明朝"/>
                <a:cs typeface="Times New Roman"/>
              </a:rPr>
              <a:t>やトラブル</a:t>
            </a:r>
            <a:r>
              <a:rPr lang="ja-JP" altLang="ja-JP" sz="900" kern="100" dirty="0">
                <a:latin typeface="Century"/>
                <a:ea typeface="ＭＳ Ｐ明朝"/>
                <a:cs typeface="Times New Roman"/>
              </a:rPr>
              <a:t>が発生した時は、応募者が自らの負担と責任においてこれ</a:t>
            </a:r>
            <a:r>
              <a:rPr lang="ja-JP" altLang="en-US" sz="900" kern="100" dirty="0">
                <a:latin typeface="Century"/>
                <a:ea typeface="ＭＳ Ｐ明朝"/>
                <a:cs typeface="Times New Roman"/>
              </a:rPr>
              <a:t>に対処</a:t>
            </a:r>
            <a:r>
              <a:rPr lang="ja-JP" altLang="ja-JP" sz="900" kern="100" dirty="0">
                <a:latin typeface="Century"/>
                <a:ea typeface="ＭＳ Ｐ明朝"/>
                <a:cs typeface="Times New Roman"/>
              </a:rPr>
              <a:t>するものとします＞</a:t>
            </a:r>
            <a:endParaRPr lang="ja-JP" altLang="ja-JP" sz="900" kern="100" dirty="0">
              <a:latin typeface="Century"/>
              <a:ea typeface="ＭＳ 明朝"/>
              <a:cs typeface="Times New Roman"/>
            </a:endParaRPr>
          </a:p>
          <a:p>
            <a:pPr marL="866753" indent="-866753">
              <a:lnSpc>
                <a:spcPts val="1406"/>
              </a:lnSpc>
            </a:pPr>
            <a:r>
              <a:rPr lang="ja-JP" altLang="ja-JP" sz="900" kern="100" dirty="0">
                <a:latin typeface="Century"/>
                <a:ea typeface="ＭＳ Ｐ明朝"/>
                <a:cs typeface="Times New Roman"/>
              </a:rPr>
              <a:t>関係者の例：業務の委託者（建築主）、 委託者（建築主）の他に、本プロジェクトの目的物の所有</a:t>
            </a:r>
            <a:r>
              <a:rPr lang="ja-JP" altLang="en-US" sz="900" kern="100" dirty="0">
                <a:latin typeface="Century"/>
                <a:ea typeface="ＭＳ Ｐ明朝"/>
                <a:cs typeface="Times New Roman"/>
              </a:rPr>
              <a:t>権</a:t>
            </a:r>
            <a:r>
              <a:rPr lang="ja-JP" altLang="ja-JP" sz="900" kern="100" dirty="0">
                <a:latin typeface="Century"/>
                <a:ea typeface="ＭＳ Ｐ明朝"/>
                <a:cs typeface="Times New Roman"/>
              </a:rPr>
              <a:t>を有する者、 その他、応募資料の開示等に関して利害関係を有する者等</a:t>
            </a:r>
            <a:r>
              <a:rPr lang="ja-JP" altLang="en-US" sz="900" kern="100" dirty="0">
                <a:latin typeface="Century"/>
                <a:ea typeface="ＭＳ Ｐ明朝"/>
                <a:cs typeface="Times New Roman"/>
              </a:rPr>
              <a:t>。</a:t>
            </a:r>
            <a:endParaRPr lang="ja-JP" altLang="ja-JP" sz="900" kern="100" dirty="0">
              <a:latin typeface="Century"/>
              <a:ea typeface="ＭＳ 明朝"/>
              <a:cs typeface="Times New Roman"/>
            </a:endParaRPr>
          </a:p>
          <a:p>
            <a:pPr>
              <a:lnSpc>
                <a:spcPts val="1406"/>
              </a:lnSpc>
            </a:pPr>
            <a:r>
              <a:rPr lang="ja-JP" altLang="ja-JP" sz="900" kern="100" dirty="0">
                <a:ea typeface="ＭＳ Ｐ明朝"/>
                <a:cs typeface="Times New Roman"/>
              </a:rPr>
              <a:t>以下のフォームを必要に応じてコピーして記入してください。</a:t>
            </a:r>
            <a:endParaRPr lang="ja-JP" altLang="en-US" sz="900" dirty="0">
              <a:latin typeface="ＭＳ Ｐ明朝" pitchFamily="18" charset="-128"/>
              <a:ea typeface="ＭＳ Ｐ明朝" pitchFamily="18" charset="-128"/>
            </a:endParaRPr>
          </a:p>
        </p:txBody>
      </p:sp>
      <p:sp>
        <p:nvSpPr>
          <p:cNvPr id="13" name="Rectangle 1">
            <a:extLst>
              <a:ext uri="{FF2B5EF4-FFF2-40B4-BE49-F238E27FC236}">
                <a16:creationId xmlns:a16="http://schemas.microsoft.com/office/drawing/2014/main" id="{C4AF8B23-950E-4CAB-B093-C06777EAF0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888" y="3574181"/>
            <a:ext cx="2741029" cy="213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4295" tIns="37148" rIns="74295" bIns="37148" numCol="1" anchor="ctr" anchorCtr="0" compatLnSpc="1">
            <a:prstTxWarp prst="textNoShape">
              <a:avLst/>
            </a:prstTxWarp>
            <a:spAutoFit/>
          </a:bodyPr>
          <a:lstStyle/>
          <a:p>
            <a:pPr indent="108344" fontAlgn="base">
              <a:spcBef>
                <a:spcPct val="0"/>
              </a:spcBef>
              <a:spcAft>
                <a:spcPct val="0"/>
              </a:spcAft>
            </a:pPr>
            <a:r>
              <a:rPr lang="ja-JP" altLang="ja-JP" sz="900" b="1" dirty="0">
                <a:latin typeface="ＭＳ Ｐ明朝" pitchFamily="18" charset="-128"/>
                <a:ea typeface="ＭＳ Ｐ明朝" pitchFamily="18" charset="-128"/>
              </a:rPr>
              <a:t>書式２　非開示情報　２　【担当者に関する情報】</a:t>
            </a:r>
            <a:endParaRPr lang="ja-JP" altLang="en-US" sz="900" b="1" dirty="0">
              <a:latin typeface="ＭＳ Ｐ明朝" pitchFamily="18" charset="-128"/>
              <a:ea typeface="ＭＳ Ｐ明朝" pitchFamily="18" charset="-128"/>
              <a:cs typeface="ＭＳ Ｐゴシック" pitchFamily="50" charset="-128"/>
            </a:endParaRPr>
          </a:p>
        </p:txBody>
      </p:sp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id="{9AF9E4F9-39A6-4B66-A8BC-50BE4910F8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9959699"/>
              </p:ext>
            </p:extLst>
          </p:nvPr>
        </p:nvGraphicFramePr>
        <p:xfrm>
          <a:off x="372241" y="3880741"/>
          <a:ext cx="9130329" cy="2596121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373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5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714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6011">
                <a:tc rowSpan="4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Century"/>
                          <a:ea typeface="ＭＳ Ｐ明朝"/>
                          <a:cs typeface="ＭＳ Ｐゴシック"/>
                        </a:rPr>
                        <a:t>業務委託者に関する情報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0681" marR="5068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Century"/>
                          <a:ea typeface="ＭＳ Ｐ明朝"/>
                          <a:cs typeface="ＭＳ Ｐゴシック"/>
                        </a:rPr>
                        <a:t>担当者名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0681" marR="5068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u="none" strike="noStrike" kern="0" dirty="0">
                          <a:effectLst/>
                          <a:latin typeface="ＭＳ Ｐ明朝"/>
                          <a:ea typeface="ＭＳ 明朝"/>
                          <a:cs typeface="ＭＳ Ｐゴシック"/>
                        </a:rPr>
                        <a:t> 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0681" marR="5068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01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Century"/>
                          <a:ea typeface="ＭＳ Ｐ明朝"/>
                          <a:cs typeface="ＭＳ Ｐゴシック"/>
                        </a:rPr>
                        <a:t>担当者の連絡先　住所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0681" marR="5068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u="none" strike="noStrike" kern="0" dirty="0">
                          <a:effectLst/>
                          <a:latin typeface="ＭＳ Ｐ明朝"/>
                          <a:ea typeface="ＭＳ 明朝"/>
                          <a:cs typeface="ＭＳ Ｐゴシック"/>
                        </a:rPr>
                        <a:t> 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0681" marR="5068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01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Century"/>
                          <a:ea typeface="ＭＳ Ｐ明朝"/>
                          <a:cs typeface="ＭＳ Ｐゴシック"/>
                        </a:rPr>
                        <a:t>担当者の連絡先　電話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0681" marR="5068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u="none" strike="noStrike" kern="0" dirty="0">
                          <a:effectLst/>
                          <a:latin typeface="ＭＳ Ｐ明朝"/>
                          <a:ea typeface="ＭＳ 明朝"/>
                          <a:cs typeface="ＭＳ Ｐゴシック"/>
                        </a:rPr>
                        <a:t> 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0681" marR="5068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01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Century"/>
                          <a:ea typeface="ＭＳ Ｐ明朝"/>
                          <a:cs typeface="ＭＳ Ｐゴシック"/>
                        </a:rPr>
                        <a:t>担当者の連絡先　</a:t>
                      </a:r>
                      <a:r>
                        <a:rPr lang="en-US" sz="900" kern="0" dirty="0">
                          <a:effectLst/>
                          <a:latin typeface="Century"/>
                          <a:ea typeface="ＭＳ Ｐ明朝"/>
                          <a:cs typeface="ＭＳ Ｐゴシック"/>
                        </a:rPr>
                        <a:t>e-mail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0681" marR="5068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u="none" strike="noStrike" kern="0" dirty="0">
                          <a:effectLst/>
                          <a:latin typeface="ＭＳ Ｐ明朝"/>
                          <a:ea typeface="ＭＳ 明朝"/>
                          <a:cs typeface="ＭＳ Ｐゴシック"/>
                        </a:rPr>
                        <a:t> 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0681" marR="5068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011">
                <a:tc rowSpan="7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Century"/>
                          <a:ea typeface="ＭＳ Ｐ明朝"/>
                          <a:cs typeface="ＭＳ Ｐゴシック"/>
                        </a:rPr>
                        <a:t>応募者に関する情報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0681" marR="5068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Century"/>
                          <a:ea typeface="ＭＳ Ｐ明朝"/>
                          <a:cs typeface="ＭＳ Ｐゴシック"/>
                        </a:rPr>
                        <a:t>担当者名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0681" marR="5068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effectLst/>
                          <a:latin typeface="ＭＳ Ｐ明朝"/>
                          <a:ea typeface="ＭＳ 明朝"/>
                          <a:cs typeface="ＭＳ Ｐゴシック"/>
                        </a:rPr>
                        <a:t> 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0681" marR="5068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01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Century"/>
                          <a:ea typeface="ＭＳ Ｐ明朝"/>
                          <a:cs typeface="ＭＳ Ｐゴシック"/>
                        </a:rPr>
                        <a:t>担当者の連絡先　住所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0681" marR="5068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effectLst/>
                          <a:latin typeface="ＭＳ Ｐ明朝"/>
                          <a:ea typeface="ＭＳ 明朝"/>
                          <a:cs typeface="ＭＳ Ｐゴシック"/>
                        </a:rPr>
                        <a:t> 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0681" marR="5068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601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Century"/>
                          <a:ea typeface="ＭＳ Ｐ明朝"/>
                          <a:cs typeface="ＭＳ Ｐゴシック"/>
                        </a:rPr>
                        <a:t>担当者の連絡先　電話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0681" marR="5068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effectLst/>
                          <a:latin typeface="ＭＳ Ｐ明朝"/>
                          <a:ea typeface="ＭＳ 明朝"/>
                          <a:cs typeface="ＭＳ Ｐゴシック"/>
                        </a:rPr>
                        <a:t> 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0681" marR="5068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01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Century"/>
                          <a:ea typeface="ＭＳ Ｐ明朝"/>
                          <a:cs typeface="ＭＳ Ｐゴシック"/>
                        </a:rPr>
                        <a:t>担当者の連絡先　</a:t>
                      </a:r>
                      <a:r>
                        <a:rPr lang="en-US" sz="900" kern="0" dirty="0">
                          <a:effectLst/>
                          <a:latin typeface="Century"/>
                          <a:ea typeface="ＭＳ Ｐ明朝"/>
                          <a:cs typeface="ＭＳ Ｐゴシック"/>
                        </a:rPr>
                        <a:t>e-mail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0681" marR="5068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effectLst/>
                          <a:latin typeface="ＭＳ Ｐ明朝"/>
                          <a:ea typeface="ＭＳ 明朝"/>
                          <a:cs typeface="ＭＳ Ｐゴシック"/>
                        </a:rPr>
                        <a:t> 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0681" marR="5068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01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Century"/>
                          <a:ea typeface="ＭＳ Ｐ明朝"/>
                          <a:cs typeface="ＭＳ Ｐゴシック"/>
                        </a:rPr>
                        <a:t>担当者不在の場合の代理者名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0681" marR="5068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effectLst/>
                          <a:latin typeface="ＭＳ Ｐ明朝"/>
                          <a:ea typeface="ＭＳ 明朝"/>
                          <a:cs typeface="ＭＳ Ｐゴシック"/>
                        </a:rPr>
                        <a:t> 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0681" marR="5068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601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Century"/>
                          <a:ea typeface="ＭＳ Ｐ明朝"/>
                          <a:cs typeface="ＭＳ Ｐゴシック"/>
                        </a:rPr>
                        <a:t>代理者の連絡先　電話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0681" marR="5068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effectLst/>
                          <a:latin typeface="ＭＳ Ｐ明朝"/>
                          <a:ea typeface="ＭＳ 明朝"/>
                          <a:cs typeface="ＭＳ Ｐゴシック"/>
                        </a:rPr>
                        <a:t> 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0681" marR="5068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601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Century"/>
                          <a:ea typeface="ＭＳ Ｐ明朝"/>
                          <a:cs typeface="ＭＳ Ｐゴシック"/>
                        </a:rPr>
                        <a:t>代理者の連絡先　</a:t>
                      </a:r>
                      <a:r>
                        <a:rPr lang="en-US" sz="900" kern="0" dirty="0">
                          <a:effectLst/>
                          <a:latin typeface="Century"/>
                          <a:ea typeface="ＭＳ Ｐ明朝"/>
                          <a:cs typeface="ＭＳ Ｐゴシック"/>
                        </a:rPr>
                        <a:t>e-mail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0681" marR="5068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effectLst/>
                          <a:latin typeface="ＭＳ Ｐ明朝"/>
                          <a:ea typeface="ＭＳ 明朝"/>
                          <a:cs typeface="ＭＳ Ｐゴシック"/>
                        </a:rPr>
                        <a:t> 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0681" marR="5068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9" name="Rectangle 1">
            <a:extLst>
              <a:ext uri="{FF2B5EF4-FFF2-40B4-BE49-F238E27FC236}">
                <a16:creationId xmlns:a16="http://schemas.microsoft.com/office/drawing/2014/main" id="{A1F04C25-58C6-4312-A94F-7794CBBCE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5299" y="3549159"/>
            <a:ext cx="2869375" cy="20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4295" tIns="37148" rIns="74295" bIns="37148" numCol="1" anchor="ctr" anchorCtr="0" compatLnSpc="1">
            <a:prstTxWarp prst="textNoShape">
              <a:avLst/>
            </a:prstTxWarp>
            <a:spAutoFit/>
          </a:bodyPr>
          <a:lstStyle/>
          <a:p>
            <a:pPr indent="108344" defTabSz="74293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813" dirty="0">
                <a:latin typeface="ＭＳ Ｐ明朝" pitchFamily="18" charset="-128"/>
                <a:ea typeface="ＭＳ Ｐ明朝" pitchFamily="18" charset="-128"/>
                <a:cs typeface="ＭＳ Ｐゴシック" pitchFamily="50" charset="-128"/>
              </a:rPr>
              <a:t>（</a:t>
            </a:r>
            <a:r>
              <a:rPr lang="ja-JP" altLang="ja-JP" sz="813" dirty="0">
                <a:latin typeface="ＭＳ Ｐ明朝" pitchFamily="18" charset="-128"/>
                <a:ea typeface="ＭＳ Ｐ明朝" pitchFamily="18" charset="-128"/>
                <a:cs typeface="ＭＳ Ｐゴシック" pitchFamily="50" charset="-128"/>
              </a:rPr>
              <a:t>※</a:t>
            </a:r>
            <a:r>
              <a:rPr lang="ja-JP" altLang="en-US" sz="813" dirty="0">
                <a:latin typeface="ＭＳ Ｐ明朝" pitchFamily="18" charset="-128"/>
                <a:ea typeface="ＭＳ Ｐ明朝" pitchFamily="18" charset="-128"/>
                <a:cs typeface="ＭＳ Ｐゴシック" pitchFamily="50" charset="-128"/>
              </a:rPr>
              <a:t>）該当項目の</a:t>
            </a:r>
            <a:r>
              <a:rPr lang="ja-JP" altLang="en-US" sz="813" dirty="0">
                <a:latin typeface="ＭＳ Ｐ明朝" pitchFamily="18" charset="-128"/>
                <a:ea typeface="ＭＳ Ｐ明朝" pitchFamily="18" charset="-128"/>
                <a:cs typeface="Times New Roman" pitchFamily="18" charset="0"/>
              </a:rPr>
              <a:t>チェックボックス（□）を塗りつぶして下さい。</a:t>
            </a:r>
            <a:endParaRPr lang="ja-JP" altLang="en-US" sz="1463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9D2D7CB7-A726-41E5-8C3D-3697DC95E3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920682"/>
              </p:ext>
            </p:extLst>
          </p:nvPr>
        </p:nvGraphicFramePr>
        <p:xfrm>
          <a:off x="279240" y="615456"/>
          <a:ext cx="9365434" cy="375449"/>
        </p:xfrm>
        <a:graphic>
          <a:graphicData uri="http://schemas.openxmlformats.org/drawingml/2006/table">
            <a:tbl>
              <a:tblPr/>
              <a:tblGrid>
                <a:gridCol w="93654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54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900" kern="100" dirty="0">
                          <a:solidFill>
                            <a:schemeClr val="tx1"/>
                          </a:solidFill>
                          <a:effectLst/>
                          <a:ea typeface="ＭＳ Ｐ明朝"/>
                          <a:cs typeface="Times New Roman"/>
                        </a:rPr>
                        <a:t>書式１・２および３は各１ページです。書式４は</a:t>
                      </a:r>
                      <a:r>
                        <a:rPr lang="ja-JP" altLang="en-US" sz="900" b="0" kern="100" dirty="0">
                          <a:solidFill>
                            <a:schemeClr val="tx1"/>
                          </a:solidFill>
                          <a:effectLst/>
                          <a:ea typeface="ＭＳ Ｐ明朝"/>
                          <a:cs typeface="Times New Roman"/>
                        </a:rPr>
                        <a:t>計２</a:t>
                      </a:r>
                      <a:r>
                        <a:rPr lang="ja-JP" altLang="ja-JP" sz="900" b="0" kern="100" dirty="0">
                          <a:solidFill>
                            <a:schemeClr val="tx1"/>
                          </a:solidFill>
                          <a:effectLst/>
                          <a:ea typeface="ＭＳ Ｐ明朝"/>
                          <a:cs typeface="Times New Roman"/>
                        </a:rPr>
                        <a:t>ページ</a:t>
                      </a:r>
                      <a:r>
                        <a:rPr lang="ja-JP" altLang="ja-JP" sz="900" kern="100" dirty="0">
                          <a:solidFill>
                            <a:schemeClr val="tx1"/>
                          </a:solidFill>
                          <a:effectLst/>
                          <a:ea typeface="ＭＳ Ｐ明朝"/>
                          <a:cs typeface="Times New Roman"/>
                        </a:rPr>
                        <a:t>以内としますが、</a:t>
                      </a:r>
                      <a:r>
                        <a:rPr lang="ja-JP" altLang="en-US" sz="900" kern="100" dirty="0">
                          <a:solidFill>
                            <a:schemeClr val="tx1"/>
                          </a:solidFill>
                          <a:effectLst/>
                          <a:ea typeface="ＭＳ Ｐ明朝"/>
                          <a:cs typeface="Times New Roman"/>
                        </a:rPr>
                        <a:t>プロジェクト概要、</a:t>
                      </a:r>
                      <a:r>
                        <a:rPr lang="ja-JP" altLang="ja-JP" sz="900" kern="100" dirty="0">
                          <a:solidFill>
                            <a:schemeClr val="tx1"/>
                          </a:solidFill>
                          <a:effectLst/>
                          <a:ea typeface="ＭＳ Ｐ明朝"/>
                          <a:cs typeface="Times New Roman"/>
                        </a:rPr>
                        <a:t>テーマについての記述量の配分は自由とします。応募書類の総ページ数は</a:t>
                      </a:r>
                      <a:r>
                        <a:rPr lang="ja-JP" altLang="en-US" sz="900" kern="100" dirty="0">
                          <a:solidFill>
                            <a:schemeClr val="tx1"/>
                          </a:solidFill>
                          <a:effectLst/>
                          <a:ea typeface="ＭＳ Ｐ明朝"/>
                          <a:cs typeface="Times New Roman"/>
                        </a:rPr>
                        <a:t>４</a:t>
                      </a:r>
                      <a:r>
                        <a:rPr lang="ja-JP" altLang="ja-JP" sz="900" kern="100" dirty="0">
                          <a:solidFill>
                            <a:schemeClr val="tx1"/>
                          </a:solidFill>
                          <a:effectLst/>
                          <a:ea typeface="ＭＳ Ｐ明朝"/>
                          <a:cs typeface="Times New Roman"/>
                        </a:rPr>
                        <a:t>ページを限度とします。</a:t>
                      </a:r>
                      <a:r>
                        <a:rPr lang="ja-JP" altLang="en-US" sz="900" kern="100" dirty="0">
                          <a:solidFill>
                            <a:schemeClr val="tx1"/>
                          </a:solidFill>
                          <a:effectLst/>
                          <a:ea typeface="ＭＳ Ｐ明朝"/>
                          <a:cs typeface="Times New Roman"/>
                        </a:rPr>
                        <a:t>　応募書類は全てＡ４サイズ横置きとし、説明本文は指定フォント（</a:t>
                      </a:r>
                      <a:r>
                        <a:rPr lang="ja-JP" altLang="en-US" sz="900" dirty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  <a:cs typeface="Times New Roman" pitchFamily="18" charset="0"/>
                        </a:rPr>
                        <a:t>ＭＳＰ明朝、サイズは１０．５ポイント以上）</a:t>
                      </a:r>
                      <a:r>
                        <a:rPr lang="ja-JP" altLang="en-US" sz="900" kern="100" dirty="0">
                          <a:solidFill>
                            <a:schemeClr val="tx1"/>
                          </a:solidFill>
                          <a:effectLst/>
                          <a:ea typeface="ＭＳ Ｐ明朝"/>
                          <a:cs typeface="Times New Roman"/>
                        </a:rPr>
                        <a:t>で横書きを基本として作成してください。段組みは自由とします。</a:t>
                      </a:r>
                      <a:endParaRPr kumimoji="1" lang="ja-JP" altLang="ja-JP" sz="900" kern="1200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</a:txBody>
                  <a:tcPr marL="74295" marR="74295" marT="37148" marB="37148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Rectangle 1">
            <a:extLst>
              <a:ext uri="{FF2B5EF4-FFF2-40B4-BE49-F238E27FC236}">
                <a16:creationId xmlns:a16="http://schemas.microsoft.com/office/drawing/2014/main" id="{7D17A5C7-24F1-4A73-A0E6-F7F8C3A917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9699" y="6631681"/>
            <a:ext cx="3813544" cy="20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4295" tIns="37148" rIns="74295" bIns="37148" numCol="1" anchor="ctr" anchorCtr="0" compatLnSpc="1">
            <a:prstTxWarp prst="textNoShape">
              <a:avLst/>
            </a:prstTxWarp>
            <a:spAutoFit/>
          </a:bodyPr>
          <a:lstStyle/>
          <a:p>
            <a:pPr indent="10834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813" dirty="0">
                <a:latin typeface="ＭＳ Ｐ明朝" pitchFamily="18" charset="-128"/>
                <a:ea typeface="ＭＳ Ｐ明朝" pitchFamily="18" charset="-128"/>
                <a:cs typeface="Times New Roman" pitchFamily="18" charset="0"/>
              </a:rPr>
              <a:t>本文記入時の文字フォントはＭＳＰ明朝、サイズは１０．５ポイント以上として下さい。</a:t>
            </a:r>
            <a:endParaRPr lang="ja-JP" altLang="en-US" sz="1463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06613C5-96E8-4A21-B088-75089C33D218}"/>
              </a:ext>
            </a:extLst>
          </p:cNvPr>
          <p:cNvSpPr txBox="1"/>
          <p:nvPr/>
        </p:nvSpPr>
        <p:spPr>
          <a:xfrm>
            <a:off x="253888" y="189140"/>
            <a:ext cx="2540112" cy="2237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54" b="1" dirty="0">
                <a:latin typeface="ＭＳ Ｐ明朝" pitchFamily="18" charset="-128"/>
                <a:ea typeface="ＭＳ Ｐ明朝" pitchFamily="18" charset="-128"/>
              </a:rPr>
              <a:t>【CM</a:t>
            </a:r>
            <a:r>
              <a:rPr lang="ja-JP" altLang="en-US" sz="854" b="1" dirty="0">
                <a:latin typeface="ＭＳ Ｐ明朝" pitchFamily="18" charset="-128"/>
                <a:ea typeface="ＭＳ Ｐ明朝" pitchFamily="18" charset="-128"/>
              </a:rPr>
              <a:t>部門賞</a:t>
            </a:r>
            <a:r>
              <a:rPr lang="en-US" altLang="ja-JP" sz="854" b="1" dirty="0">
                <a:latin typeface="ＭＳ Ｐ明朝" pitchFamily="18" charset="-128"/>
                <a:ea typeface="ＭＳ Ｐ明朝" pitchFamily="18" charset="-128"/>
              </a:rPr>
              <a:t>2024</a:t>
            </a:r>
            <a:r>
              <a:rPr lang="ja-JP" altLang="en-US" sz="854" b="1" dirty="0">
                <a:latin typeface="ＭＳ Ｐ明朝" pitchFamily="18" charset="-128"/>
                <a:ea typeface="ＭＳ Ｐ明朝" pitchFamily="18" charset="-128"/>
              </a:rPr>
              <a:t>応募書式</a:t>
            </a:r>
            <a:r>
              <a:rPr lang="en-US" altLang="ja-JP" sz="854" b="1" dirty="0">
                <a:latin typeface="ＭＳ Ｐ明朝" pitchFamily="18" charset="-128"/>
                <a:ea typeface="ＭＳ Ｐ明朝" pitchFamily="18" charset="-128"/>
              </a:rPr>
              <a:t>】</a:t>
            </a:r>
            <a:endParaRPr lang="ja-JP" altLang="en-US" sz="854" b="1" dirty="0">
              <a:latin typeface="ＭＳ Ｐ明朝" pitchFamily="18" charset="-128"/>
              <a:ea typeface="ＭＳ Ｐ明朝" pitchFamily="18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9564600" y="6520150"/>
            <a:ext cx="2286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8458683" y="278569"/>
            <a:ext cx="1447317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2015589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0B31B94-926E-44DE-8C2B-08766C28B75E}"/>
              </a:ext>
            </a:extLst>
          </p:cNvPr>
          <p:cNvSpPr txBox="1"/>
          <p:nvPr/>
        </p:nvSpPr>
        <p:spPr>
          <a:xfrm>
            <a:off x="2655614" y="319429"/>
            <a:ext cx="446437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900" b="1" dirty="0">
                <a:latin typeface="ＭＳ Ｐ明朝" pitchFamily="18" charset="-128"/>
                <a:ea typeface="ＭＳ Ｐ明朝" pitchFamily="18" charset="-128"/>
              </a:rPr>
              <a:t>（プロジェクト名称（</a:t>
            </a:r>
            <a:r>
              <a:rPr lang="ja-JP" altLang="ja-JP" sz="900" dirty="0">
                <a:latin typeface="ＭＳ Ｐ明朝" pitchFamily="18" charset="-128"/>
                <a:ea typeface="ＭＳ Ｐ明朝" pitchFamily="18" charset="-128"/>
              </a:rPr>
              <a:t>「○○プロジェクト」または「○○ＣＭ業務」とし「○○工事」は不可</a:t>
            </a:r>
            <a:r>
              <a:rPr lang="ja-JP" altLang="en-US" sz="900" b="1" dirty="0">
                <a:latin typeface="ＭＳ Ｐ明朝" pitchFamily="18" charset="-128"/>
                <a:ea typeface="ＭＳ Ｐ明朝" pitchFamily="18" charset="-128"/>
              </a:rPr>
              <a:t>））</a:t>
            </a:r>
          </a:p>
        </p:txBody>
      </p:sp>
      <p:sp>
        <p:nvSpPr>
          <p:cNvPr id="22" name="Rectangle 1">
            <a:extLst>
              <a:ext uri="{FF2B5EF4-FFF2-40B4-BE49-F238E27FC236}">
                <a16:creationId xmlns:a16="http://schemas.microsoft.com/office/drawing/2014/main" id="{7DA4B532-A609-4E24-8E21-F660CBB05A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414" y="548905"/>
            <a:ext cx="1351808" cy="213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4295" tIns="37148" rIns="74295" bIns="37148" numCol="1" anchor="ctr" anchorCtr="0" compatLnSpc="1">
            <a:prstTxWarp prst="textNoShape">
              <a:avLst/>
            </a:prstTxWarp>
            <a:spAutoFit/>
          </a:bodyPr>
          <a:lstStyle/>
          <a:p>
            <a:pPr indent="108344" fontAlgn="base">
              <a:spcBef>
                <a:spcPct val="0"/>
              </a:spcBef>
              <a:spcAft>
                <a:spcPct val="0"/>
              </a:spcAft>
            </a:pPr>
            <a:r>
              <a:rPr lang="ja-JP" altLang="ja-JP" sz="900" b="1" dirty="0">
                <a:latin typeface="ＭＳ Ｐ明朝" pitchFamily="18" charset="-128"/>
                <a:ea typeface="ＭＳ Ｐ明朝" pitchFamily="18" charset="-128"/>
              </a:rPr>
              <a:t>書式</a:t>
            </a:r>
            <a:r>
              <a:rPr lang="ja-JP" altLang="en-US" sz="900" b="1" dirty="0">
                <a:latin typeface="ＭＳ Ｐ明朝" pitchFamily="18" charset="-128"/>
                <a:ea typeface="ＭＳ Ｐ明朝" pitchFamily="18" charset="-128"/>
              </a:rPr>
              <a:t>３</a:t>
            </a:r>
            <a:r>
              <a:rPr lang="ja-JP" altLang="ja-JP" sz="900" b="1" dirty="0">
                <a:latin typeface="ＭＳ Ｐ明朝" pitchFamily="18" charset="-128"/>
                <a:ea typeface="ＭＳ Ｐ明朝" pitchFamily="18" charset="-128"/>
              </a:rPr>
              <a:t>　【</a:t>
            </a:r>
            <a:r>
              <a:rPr lang="ja-JP" altLang="en-US" sz="900" b="1" dirty="0">
                <a:latin typeface="ＭＳ Ｐ明朝" pitchFamily="18" charset="-128"/>
                <a:ea typeface="ＭＳ Ｐ明朝" pitchFamily="18" charset="-128"/>
              </a:rPr>
              <a:t>基本情報</a:t>
            </a:r>
            <a:r>
              <a:rPr lang="ja-JP" altLang="ja-JP" sz="900" b="1" dirty="0">
                <a:latin typeface="ＭＳ Ｐ明朝" pitchFamily="18" charset="-128"/>
                <a:ea typeface="ＭＳ Ｐ明朝" pitchFamily="18" charset="-128"/>
              </a:rPr>
              <a:t>】</a:t>
            </a:r>
            <a:endParaRPr lang="ja-JP" altLang="en-US" sz="900" b="1" dirty="0">
              <a:latin typeface="ＭＳ Ｐ明朝" pitchFamily="18" charset="-128"/>
              <a:ea typeface="ＭＳ Ｐ明朝" pitchFamily="18" charset="-128"/>
              <a:cs typeface="ＭＳ Ｐゴシック" pitchFamily="50" charset="-128"/>
            </a:endParaRPr>
          </a:p>
        </p:txBody>
      </p:sp>
      <p:graphicFrame>
        <p:nvGraphicFramePr>
          <p:cNvPr id="28" name="表 27">
            <a:extLst>
              <a:ext uri="{FF2B5EF4-FFF2-40B4-BE49-F238E27FC236}">
                <a16:creationId xmlns:a16="http://schemas.microsoft.com/office/drawing/2014/main" id="{6538AC7A-BEA1-4FDA-ABB9-FB9FF52D68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7663577"/>
              </p:ext>
            </p:extLst>
          </p:nvPr>
        </p:nvGraphicFramePr>
        <p:xfrm>
          <a:off x="303391" y="778370"/>
          <a:ext cx="4573410" cy="5747046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694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6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80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24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2253">
                <a:tc rowSpan="4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プロジェクトの基本情報</a:t>
                      </a:r>
                      <a:endParaRPr lang="ja-JP" sz="900" kern="100" dirty="0"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プロジェクト名称</a:t>
                      </a:r>
                      <a:endParaRPr lang="ja-JP" sz="900" kern="100" dirty="0"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「○○プロジェクト」</a:t>
                      </a:r>
                      <a:r>
                        <a:rPr lang="ja-JP" sz="900" kern="0" dirty="0">
                          <a:solidFill>
                            <a:srgbClr val="000000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または「○○ＣＭ業務」とし「○○工事」は不可</a:t>
                      </a:r>
                      <a:endParaRPr lang="ja-JP" sz="900" kern="100" dirty="0"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5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所在地</a:t>
                      </a:r>
                      <a:endParaRPr lang="ja-JP" sz="900" kern="100" dirty="0"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○○県○○市</a:t>
                      </a:r>
                      <a:endParaRPr lang="ja-JP" sz="900" kern="100" dirty="0"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25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種別１（※）</a:t>
                      </a:r>
                      <a:endParaRPr lang="ja-JP" sz="900" kern="100" dirty="0"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□新築・□改修・□その他（具体的に記載）</a:t>
                      </a:r>
                      <a:endParaRPr lang="ja-JP" sz="900" kern="100" dirty="0"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969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種別２（※）</a:t>
                      </a:r>
                      <a:endParaRPr lang="ja-JP" sz="900" kern="100" dirty="0"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□住宅建築・□非住宅建築・□土木・□その他（具体的に記載）</a:t>
                      </a:r>
                      <a:endParaRPr lang="ja-JP" sz="900" kern="100" dirty="0"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2253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業務委託者に関する情報</a:t>
                      </a:r>
                      <a:endParaRPr lang="ja-JP" sz="900" kern="100" dirty="0"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業務委託者名</a:t>
                      </a:r>
                      <a:endParaRPr lang="ja-JP" sz="900" kern="100" dirty="0"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 </a:t>
                      </a:r>
                      <a:endParaRPr lang="ja-JP" sz="900" kern="100" dirty="0"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225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業務委託者の所在地</a:t>
                      </a:r>
                      <a:endParaRPr lang="ja-JP" sz="900" kern="100" dirty="0"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ja-JP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○○県○○市</a:t>
                      </a:r>
                      <a:endParaRPr lang="ja-JP" altLang="ja-JP" sz="900" kern="100" dirty="0"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931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900" kern="10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種別（</a:t>
                      </a:r>
                      <a:r>
                        <a:rPr lang="en-US" altLang="ja-JP" sz="900" kern="10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※</a:t>
                      </a:r>
                      <a:r>
                        <a:rPr lang="ja-JP" altLang="en-US" sz="900" kern="10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）</a:t>
                      </a:r>
                      <a:endParaRPr lang="ja-JP" sz="900" kern="100" dirty="0"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900" kern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□個人・□法人</a:t>
                      </a:r>
                      <a:r>
                        <a:rPr lang="ja-JP" altLang="en-US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・□その他（具体的に記載）</a:t>
                      </a:r>
                      <a:endParaRPr lang="ja-JP" sz="900" kern="100" dirty="0"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2253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応募者に</a:t>
                      </a:r>
                      <a:endParaRPr lang="ja-JP" sz="900" kern="100" dirty="0"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関する情報</a:t>
                      </a:r>
                      <a:endParaRPr lang="ja-JP" sz="900" kern="100" dirty="0"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応募者（法人）名</a:t>
                      </a:r>
                      <a:endParaRPr lang="ja-JP" sz="900" kern="100" dirty="0"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endParaRPr lang="ja-JP" sz="900" kern="100" dirty="0"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091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種別（※）</a:t>
                      </a:r>
                      <a:r>
                        <a:rPr lang="ja-JP" altLang="ja-JP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応募者（法人）の</a:t>
                      </a:r>
                      <a:endParaRPr lang="en-US" altLang="ja-JP" sz="900" kern="0" dirty="0">
                        <a:effectLst/>
                        <a:latin typeface="ＭＳ Ｐ明朝" pitchFamily="18" charset="-128"/>
                        <a:ea typeface="ＭＳ Ｐ明朝" pitchFamily="18" charset="-128"/>
                        <a:cs typeface="ＭＳ Ｐゴシック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所在地</a:t>
                      </a:r>
                      <a:endParaRPr lang="en-US" altLang="ja-JP" sz="900" kern="0" dirty="0">
                        <a:effectLst/>
                        <a:latin typeface="ＭＳ Ｐ明朝" pitchFamily="18" charset="-128"/>
                        <a:ea typeface="ＭＳ Ｐ明朝" pitchFamily="18" charset="-128"/>
                        <a:cs typeface="ＭＳ Ｐゴシック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sz="900" kern="100" dirty="0"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 </a:t>
                      </a:r>
                      <a:r>
                        <a:rPr lang="ja-JP" altLang="en-US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○○県○○市</a:t>
                      </a:r>
                      <a:endParaRPr lang="ja-JP" altLang="ja-JP" sz="900" kern="100" dirty="0"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473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ja-JP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種別（※）</a:t>
                      </a:r>
                      <a:endParaRPr lang="ja-JP" sz="900" kern="100" dirty="0"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□ＣＭ専門会社、□設計事務所系、□施工会社系、□その他（具体的に記載）</a:t>
                      </a:r>
                      <a:endParaRPr lang="ja-JP" sz="900" kern="100" dirty="0"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66284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応募の対象となる</a:t>
                      </a:r>
                      <a:r>
                        <a:rPr lang="en-US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CM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業務を行った段階</a:t>
                      </a:r>
                      <a:endParaRPr lang="en-US" altLang="ja-JP" sz="900" kern="0" dirty="0">
                        <a:solidFill>
                          <a:schemeClr val="tx1"/>
                        </a:solidFill>
                        <a:effectLst/>
                        <a:latin typeface="ＭＳ Ｐ明朝" pitchFamily="18" charset="-128"/>
                        <a:ea typeface="ＭＳ Ｐ明朝" pitchFamily="18" charset="-128"/>
                        <a:cs typeface="ＭＳ Ｐゴシック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（※）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複数選択可　　　　　</a:t>
                      </a:r>
                      <a:r>
                        <a:rPr lang="ja-JP" altLang="en-US" sz="900" kern="0" dirty="0">
                          <a:solidFill>
                            <a:srgbClr val="FF0000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　　　　</a:t>
                      </a:r>
                      <a:endParaRPr lang="ja-JP" altLang="ja-JP" sz="900" kern="100" dirty="0">
                        <a:solidFill>
                          <a:srgbClr val="FF0000"/>
                        </a:solidFill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58500" marR="74295" marT="37148" marB="37148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□事業構想段階、</a:t>
                      </a:r>
                      <a:r>
                        <a:rPr 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□基本計画段階、□基本設計段階、□実施設計段階、□工事発注段階、□工事段階、□完成後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　　　　　　　　　　　</a:t>
                      </a:r>
                      <a:endParaRPr lang="ja-JP" sz="900" strike="sngStrike" kern="1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6092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CMR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（受託者）</a:t>
                      </a:r>
                      <a:r>
                        <a:rPr 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の選定方法（※）</a:t>
                      </a:r>
                      <a:endParaRPr lang="ja-JP" sz="900" kern="100" dirty="0">
                        <a:solidFill>
                          <a:schemeClr val="tx1"/>
                        </a:solidFill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58500" marR="40444" marT="0" marB="0" anchor="ctr">
                    <a:lnL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□特命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、</a:t>
                      </a:r>
                      <a:r>
                        <a:rPr 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□プロポーザル、□その他（具体的に記載）</a:t>
                      </a:r>
                      <a:endParaRPr lang="ja-JP" sz="900" kern="100" dirty="0">
                        <a:solidFill>
                          <a:schemeClr val="tx1"/>
                        </a:solidFill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00802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設計と施工の発注形式（※）</a:t>
                      </a:r>
                      <a:endParaRPr lang="ja-JP" sz="900" kern="100" dirty="0"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58500" marR="40444" marT="0" marB="0" anchor="ctr">
                    <a:lnL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□設計・施工分離、□設計施工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一括</a:t>
                      </a:r>
                      <a:r>
                        <a:rPr 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、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□ＥＣＩ、</a:t>
                      </a:r>
                      <a:r>
                        <a:rPr 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□その他（具体的に記載）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　　　　　　　　　　</a:t>
                      </a:r>
                      <a:r>
                        <a:rPr lang="en-US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ECI :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 </a:t>
                      </a:r>
                      <a:r>
                        <a:rPr lang="en-US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Early Contractor Involvement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の略</a:t>
                      </a:r>
                      <a:endParaRPr lang="ja-JP" sz="900" kern="100" dirty="0">
                        <a:solidFill>
                          <a:schemeClr val="tx1"/>
                        </a:solidFill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0268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設計者の選定（※）</a:t>
                      </a:r>
                      <a:endParaRPr lang="ja-JP" sz="900" kern="100" dirty="0"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58500" marR="40444" marT="0" marB="0" anchor="ctr">
                    <a:lnL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設計競技、</a:t>
                      </a:r>
                      <a:r>
                        <a:rPr 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□プロポーザル、□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資質評価</a:t>
                      </a:r>
                      <a:r>
                        <a:rPr 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、□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特命随意契約</a:t>
                      </a:r>
                      <a:r>
                        <a:rPr 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、</a:t>
                      </a:r>
                      <a:endParaRPr lang="en-US" altLang="ja-JP" sz="900" kern="0" dirty="0">
                        <a:solidFill>
                          <a:schemeClr val="tx1"/>
                        </a:solidFill>
                        <a:effectLst/>
                        <a:latin typeface="ＭＳ Ｐ明朝" pitchFamily="18" charset="-128"/>
                        <a:ea typeface="ＭＳ Ｐ明朝" pitchFamily="18" charset="-128"/>
                        <a:cs typeface="ＭＳ Ｐゴシック"/>
                      </a:endParaRPr>
                    </a:p>
                    <a:p>
                      <a:pPr algn="l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競争</a:t>
                      </a:r>
                      <a:r>
                        <a:rPr 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入札、□その他（具体的に記載）</a:t>
                      </a:r>
                      <a:endParaRPr lang="ja-JP" sz="900" kern="100" dirty="0">
                        <a:solidFill>
                          <a:schemeClr val="tx1"/>
                        </a:solidFill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6312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工事</a:t>
                      </a:r>
                      <a:r>
                        <a:rPr lang="ja-JP" altLang="en-US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施工者</a:t>
                      </a:r>
                      <a:r>
                        <a:rPr lang="ja-JP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の</a:t>
                      </a:r>
                      <a:r>
                        <a:rPr lang="ja-JP" altLang="en-US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選定</a:t>
                      </a:r>
                      <a:r>
                        <a:rPr lang="ja-JP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（※）</a:t>
                      </a:r>
                      <a:endParaRPr lang="ja-JP" sz="900" kern="100" dirty="0"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58500" marR="40444" marT="0" marB="0" anchor="ctr">
                    <a:lnL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価格競争、</a:t>
                      </a:r>
                      <a:r>
                        <a:rPr 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総合評価</a:t>
                      </a:r>
                      <a:r>
                        <a:rPr 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、□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技術提案・交渉</a:t>
                      </a:r>
                      <a:r>
                        <a:rPr 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、□その他（具体的に記載）</a:t>
                      </a:r>
                      <a:endParaRPr lang="ja-JP" sz="900" kern="100" dirty="0">
                        <a:solidFill>
                          <a:schemeClr val="tx1"/>
                        </a:solidFill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06132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設計施工者の選定時期（</a:t>
                      </a:r>
                      <a:r>
                        <a:rPr lang="en-US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※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）</a:t>
                      </a:r>
                      <a:endParaRPr lang="ja-JP" sz="900" kern="100" dirty="0">
                        <a:solidFill>
                          <a:schemeClr val="tx1"/>
                        </a:solidFill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58500" marR="40444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□事業構想段階、</a:t>
                      </a:r>
                      <a:r>
                        <a:rPr 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基本計画完了時</a:t>
                      </a:r>
                      <a:r>
                        <a:rPr 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、□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基本設計完了時</a:t>
                      </a:r>
                      <a:r>
                        <a:rPr 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、□その他（具体的に記載）</a:t>
                      </a:r>
                      <a:endParaRPr lang="ja-JP" sz="900" kern="100" dirty="0">
                        <a:solidFill>
                          <a:schemeClr val="tx1"/>
                        </a:solidFill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graphicFrame>
        <p:nvGraphicFramePr>
          <p:cNvPr id="31" name="表 30">
            <a:extLst>
              <a:ext uri="{FF2B5EF4-FFF2-40B4-BE49-F238E27FC236}">
                <a16:creationId xmlns:a16="http://schemas.microsoft.com/office/drawing/2014/main" id="{15D268BA-24B6-48EF-B48D-81B1BAB717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7571609"/>
              </p:ext>
            </p:extLst>
          </p:nvPr>
        </p:nvGraphicFramePr>
        <p:xfrm>
          <a:off x="5029200" y="778371"/>
          <a:ext cx="4609179" cy="5586474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570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4474">
                  <a:extLst>
                    <a:ext uri="{9D8B030D-6E8A-4147-A177-3AD203B41FA5}">
                      <a16:colId xmlns:a16="http://schemas.microsoft.com/office/drawing/2014/main" val="586128547"/>
                    </a:ext>
                  </a:extLst>
                </a:gridCol>
                <a:gridCol w="8144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432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3230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CM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業務内容（</a:t>
                      </a:r>
                      <a:r>
                        <a:rPr lang="en-US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※</a:t>
                      </a:r>
                      <a:r>
                        <a:rPr lang="ja-JP" altLang="en-US" sz="900" kern="10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）</a:t>
                      </a:r>
                      <a:endParaRPr lang="ja-JP" altLang="ja-JP" sz="900" kern="100" dirty="0">
                        <a:solidFill>
                          <a:schemeClr val="tx1"/>
                        </a:solidFill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業務契約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期間</a:t>
                      </a:r>
                    </a:p>
                  </a:txBody>
                  <a:tcPr marL="40444" marR="40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○○○○年○月～○○○○年○月</a:t>
                      </a:r>
                    </a:p>
                  </a:txBody>
                  <a:tcPr marL="40444" marR="40444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875609">
                <a:tc rowSpan="6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altLang="ja-JP" sz="900" kern="100" dirty="0">
                        <a:noFill/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900" kern="100" dirty="0">
                        <a:noFill/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共通業務</a:t>
                      </a:r>
                    </a:p>
                  </a:txBody>
                  <a:tcPr marL="40444" marR="40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発注者の目標・要求の確認と更新、</a:t>
                      </a: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プロジェクトの推進と管理</a:t>
                      </a: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、</a:t>
                      </a:r>
                      <a:endParaRPr lang="en-US" altLang="ja-JP" sz="900" kern="0" dirty="0">
                        <a:solidFill>
                          <a:schemeClr val="tx1"/>
                        </a:solidFill>
                        <a:effectLst/>
                        <a:latin typeface="ＭＳ Ｐ明朝" pitchFamily="18" charset="-128"/>
                        <a:ea typeface="ＭＳ Ｐ明朝" pitchFamily="18" charset="-128"/>
                        <a:cs typeface="ＭＳ Ｐゴシック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設計者・施工者・監理者の選定・発注</a:t>
                      </a: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、</a:t>
                      </a:r>
                      <a:endParaRPr lang="en-US" altLang="ja-JP" sz="900" kern="0" dirty="0">
                        <a:solidFill>
                          <a:schemeClr val="tx1"/>
                        </a:solidFill>
                        <a:effectLst/>
                        <a:latin typeface="ＭＳ Ｐ明朝" pitchFamily="18" charset="-128"/>
                        <a:ea typeface="ＭＳ Ｐ明朝" pitchFamily="18" charset="-128"/>
                        <a:cs typeface="ＭＳ Ｐゴシック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プロジェクト構成員の役割分担の明確化と</a:t>
                      </a:r>
                      <a:r>
                        <a:rPr lang="ja-JP" altLang="en-US" sz="900" kern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更新、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900" kern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プロジェクト情報管理</a:t>
                      </a: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、</a:t>
                      </a:r>
                      <a:endParaRPr lang="en-US" altLang="ja-JP" sz="900" kern="0" dirty="0">
                        <a:solidFill>
                          <a:schemeClr val="tx1"/>
                        </a:solidFill>
                        <a:effectLst/>
                        <a:latin typeface="ＭＳ Ｐ明朝" pitchFamily="18" charset="-128"/>
                        <a:ea typeface="ＭＳ Ｐ明朝" pitchFamily="18" charset="-128"/>
                        <a:cs typeface="ＭＳ Ｐゴシック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プロジェクトにおけるリスクについての説明</a:t>
                      </a: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、□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クレームへの対応</a:t>
                      </a: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、</a:t>
                      </a:r>
                      <a:endParaRPr lang="en-US" altLang="ja-JP" sz="900" kern="0" dirty="0">
                        <a:solidFill>
                          <a:schemeClr val="tx1"/>
                        </a:solidFill>
                        <a:effectLst/>
                        <a:latin typeface="ＭＳ Ｐ明朝" pitchFamily="18" charset="-128"/>
                        <a:ea typeface="ＭＳ Ｐ明朝" pitchFamily="18" charset="-128"/>
                        <a:cs typeface="ＭＳ Ｐゴシック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ＣＭ業務報告書の作成</a:t>
                      </a: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、□その他（具体的に記載）</a:t>
                      </a:r>
                      <a:endParaRPr lang="ja-JP" altLang="ja-JP" sz="900" kern="100" dirty="0">
                        <a:solidFill>
                          <a:schemeClr val="tx1"/>
                        </a:solidFill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 marL="49777" marR="49777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187390"/>
                  </a:ext>
                </a:extLst>
              </a:tr>
              <a:tr h="384971"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050" kern="100" dirty="0">
                        <a:solidFill>
                          <a:srgbClr val="FF0000"/>
                        </a:solidFill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9777" marR="49777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事業構想段階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基本計画段階</a:t>
                      </a:r>
                    </a:p>
                  </a:txBody>
                  <a:tcPr marL="40444" marR="40444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事業構想、</a:t>
                      </a: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基本計画</a:t>
                      </a: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、□その他（具体的に記載）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0444" marR="40444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38872305"/>
                  </a:ext>
                </a:extLst>
              </a:tr>
              <a:tr h="386353"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050" kern="100" dirty="0">
                        <a:solidFill>
                          <a:srgbClr val="FF0000"/>
                        </a:solidFill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9777" marR="49777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基本設計段階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0444" marR="40444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基本設計の方針検討、</a:t>
                      </a: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基本設計への支援と確認</a:t>
                      </a: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、□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基本設計図書等の内容の確認</a:t>
                      </a: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、□その他（具体的に記載）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0444" marR="40444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80624541"/>
                  </a:ext>
                </a:extLst>
              </a:tr>
              <a:tr h="386353"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050" kern="100" dirty="0">
                        <a:solidFill>
                          <a:srgbClr val="FF0000"/>
                        </a:solidFill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9777" marR="49777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実施設計段階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0444" marR="40444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実施設計の方針検討、</a:t>
                      </a: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実施設計への支援と確認</a:t>
                      </a: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、□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実施設計図書等の内容の確認</a:t>
                      </a: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、□その他（具体的に記載）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0444" marR="40444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645420865"/>
                  </a:ext>
                </a:extLst>
              </a:tr>
              <a:tr h="397657"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050" kern="100" dirty="0">
                        <a:solidFill>
                          <a:srgbClr val="FF0000"/>
                        </a:solidFill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9777" marR="49777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工事施工段階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0444" marR="40444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工事施工準備、</a:t>
                      </a: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工事施工</a:t>
                      </a: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、□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竣工・引渡し</a:t>
                      </a: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、□その他（具体的に記載）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0444" marR="40444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20205481"/>
                  </a:ext>
                </a:extLst>
              </a:tr>
              <a:tr h="384971"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050" kern="100" dirty="0">
                        <a:solidFill>
                          <a:srgbClr val="FF0000"/>
                        </a:solidFill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9777" marR="49777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完成後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0444" marR="40444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□不具合・瑕疵への対応、</a:t>
                      </a: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引渡し後のアフターケア・運営維持管理</a:t>
                      </a: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、□その他（具体的に記載）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0444" marR="40444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610899976"/>
                  </a:ext>
                </a:extLst>
              </a:tr>
              <a:tr h="2437330">
                <a:tc gridSpan="4">
                  <a:txBody>
                    <a:bodyPr/>
                    <a:lstStyle/>
                    <a:p>
                      <a:r>
                        <a:rPr kumimoji="1" lang="en-US" altLang="ja-JP" sz="9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&lt;CM</a:t>
                      </a:r>
                      <a:r>
                        <a:rPr kumimoji="1" lang="ja-JP" altLang="en-US" sz="9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業務概要</a:t>
                      </a:r>
                      <a:r>
                        <a:rPr kumimoji="1" lang="en-US" altLang="ja-JP" sz="9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&gt;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応募プロジェクトのマネジメント概要を①～③の内容で記載ください。</a:t>
                      </a:r>
                      <a:endParaRPr kumimoji="1" lang="en-US" altLang="ja-JP" sz="9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プロジェクト規模や施設内容を示すのではなく、実施したマネジメント内容の記載をお願いします。</a:t>
                      </a:r>
                      <a:endParaRPr kumimoji="1" lang="en-US" altLang="ja-JP" sz="9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マネジメント業務であることの判断が困難な場合には、審査対象外となる場合があります。</a:t>
                      </a:r>
                      <a:endParaRPr kumimoji="1" lang="en-US" altLang="ja-JP" sz="9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　　　　　　　　　　　　　　　　　　　　　　　　　　　　　　　　　　　　　　　　　　　　　　　　　　　　　　</a:t>
                      </a:r>
                      <a:r>
                        <a:rPr kumimoji="1" lang="ja-JP" altLang="en-US" sz="900" dirty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　</a:t>
                      </a:r>
                      <a:endParaRPr kumimoji="1" lang="en-US" altLang="ja-JP" sz="9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endParaRPr kumimoji="1" lang="en-US" altLang="ja-JP" sz="9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endParaRPr kumimoji="1" lang="en-US" altLang="ja-JP" sz="9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endParaRPr kumimoji="1" lang="en-US" altLang="ja-JP" sz="9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endParaRPr kumimoji="1" lang="en-US" altLang="ja-JP" sz="9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endParaRPr kumimoji="1" lang="ja-JP" altLang="en-US" sz="9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0444" marR="40444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9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9777" marR="49777" marT="0" marB="0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813091"/>
                  </a:ext>
                </a:extLst>
              </a:tr>
            </a:tbl>
          </a:graphicData>
        </a:graphic>
      </p:graphicFrame>
      <p:sp>
        <p:nvSpPr>
          <p:cNvPr id="32" name="Rectangle 1">
            <a:extLst>
              <a:ext uri="{FF2B5EF4-FFF2-40B4-BE49-F238E27FC236}">
                <a16:creationId xmlns:a16="http://schemas.microsoft.com/office/drawing/2014/main" id="{1035B555-6890-404E-B9B5-3563BBDA9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5361" y="6364845"/>
            <a:ext cx="2869375" cy="20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4295" tIns="37148" rIns="74295" bIns="37148" numCol="1" anchor="ctr" anchorCtr="0" compatLnSpc="1">
            <a:prstTxWarp prst="textNoShape">
              <a:avLst/>
            </a:prstTxWarp>
            <a:spAutoFit/>
          </a:bodyPr>
          <a:lstStyle/>
          <a:p>
            <a:pPr indent="108344" defTabSz="74293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813" dirty="0">
                <a:latin typeface="ＭＳ Ｐ明朝" pitchFamily="18" charset="-128"/>
                <a:ea typeface="ＭＳ Ｐ明朝" pitchFamily="18" charset="-128"/>
                <a:cs typeface="ＭＳ Ｐゴシック" pitchFamily="50" charset="-128"/>
              </a:rPr>
              <a:t>（</a:t>
            </a:r>
            <a:r>
              <a:rPr lang="ja-JP" altLang="ja-JP" sz="813" dirty="0">
                <a:latin typeface="ＭＳ Ｐ明朝" pitchFamily="18" charset="-128"/>
                <a:ea typeface="ＭＳ Ｐ明朝" pitchFamily="18" charset="-128"/>
                <a:cs typeface="ＭＳ Ｐゴシック" pitchFamily="50" charset="-128"/>
              </a:rPr>
              <a:t>※</a:t>
            </a:r>
            <a:r>
              <a:rPr lang="ja-JP" altLang="en-US" sz="813" dirty="0">
                <a:latin typeface="ＭＳ Ｐ明朝" pitchFamily="18" charset="-128"/>
                <a:ea typeface="ＭＳ Ｐ明朝" pitchFamily="18" charset="-128"/>
                <a:cs typeface="ＭＳ Ｐゴシック" pitchFamily="50" charset="-128"/>
              </a:rPr>
              <a:t>）該当項目の</a:t>
            </a:r>
            <a:r>
              <a:rPr lang="ja-JP" altLang="en-US" sz="813" dirty="0">
                <a:latin typeface="ＭＳ Ｐ明朝" pitchFamily="18" charset="-128"/>
                <a:ea typeface="ＭＳ Ｐ明朝" pitchFamily="18" charset="-128"/>
                <a:cs typeface="Times New Roman" pitchFamily="18" charset="0"/>
              </a:rPr>
              <a:t>チェックボックス（□）を塗りつぶして下さい。</a:t>
            </a:r>
            <a:endParaRPr lang="ja-JP" altLang="en-US" sz="1463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180017" y="4767613"/>
            <a:ext cx="4307544" cy="1343316"/>
          </a:xfrm>
          <a:prstGeom prst="rect">
            <a:avLst/>
          </a:prstGeom>
          <a:noFill/>
          <a:ln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ja-JP" altLang="en-US" sz="813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① 当該プロジェクトにおける応募者の役割、関わり方</a:t>
            </a:r>
            <a:endParaRPr lang="en-US" altLang="ja-JP" sz="813" strike="sngStrike" dirty="0">
              <a:solidFill>
                <a:schemeClr val="accent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813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・発注者・設計者・施工者などとの関係性など</a:t>
            </a:r>
            <a:endParaRPr lang="en-US" altLang="ja-JP" sz="813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813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・プロジェクトを推進する上で（マネジメント面から）果たした役割など</a:t>
            </a:r>
            <a:endParaRPr lang="en-US" altLang="ja-JP" sz="813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813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②　実施したマネジメントの概要</a:t>
            </a:r>
            <a:endParaRPr lang="en-US" altLang="ja-JP" sz="813" strike="sngStrike" dirty="0">
              <a:solidFill>
                <a:schemeClr val="accent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813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・プロジェクトの課題</a:t>
            </a:r>
            <a:endParaRPr lang="en-US" altLang="ja-JP" sz="813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813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・ＰＪ課題の解消に向けて実施したマネジメント内容の概要　</a:t>
            </a:r>
            <a:endParaRPr lang="en-US" altLang="ja-JP" sz="813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813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➂　実施したマネジメントによる成果で特筆すべき事項</a:t>
            </a:r>
            <a:endParaRPr lang="en-US" altLang="ja-JP" sz="813" strike="sngStrike" dirty="0">
              <a:solidFill>
                <a:schemeClr val="accent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813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・マネジメント成果としての「</a:t>
            </a:r>
            <a:r>
              <a:rPr lang="en-US" altLang="ja-JP" sz="813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PJ</a:t>
            </a:r>
            <a:r>
              <a:rPr lang="ja-JP" altLang="en-US" sz="813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課題の解消状況」、「</a:t>
            </a:r>
            <a:r>
              <a:rPr lang="en-US" altLang="ja-JP" sz="813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PJ</a:t>
            </a:r>
            <a:r>
              <a:rPr lang="ja-JP" altLang="en-US" sz="813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目標の達成状況」など</a:t>
            </a:r>
            <a:endParaRPr lang="en-US" altLang="ja-JP" sz="813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813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en-US" altLang="ja-JP" sz="813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※</a:t>
            </a:r>
            <a:r>
              <a:rPr lang="ja-JP" altLang="en-US" sz="813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①～③については、各</a:t>
            </a:r>
            <a:r>
              <a:rPr lang="en-US" altLang="ja-JP" sz="813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50</a:t>
            </a:r>
            <a:r>
              <a:rPr lang="ja-JP" altLang="en-US" sz="813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文字以内で簡潔に記載ください。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9524079" y="6564965"/>
            <a:ext cx="2286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458683" y="327601"/>
            <a:ext cx="1447317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B1F7449-A65E-2C1E-1847-B5F915220562}"/>
              </a:ext>
            </a:extLst>
          </p:cNvPr>
          <p:cNvSpPr txBox="1"/>
          <p:nvPr/>
        </p:nvSpPr>
        <p:spPr>
          <a:xfrm>
            <a:off x="253888" y="189140"/>
            <a:ext cx="2540112" cy="2237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54" b="1" dirty="0">
                <a:latin typeface="ＭＳ Ｐ明朝" pitchFamily="18" charset="-128"/>
                <a:ea typeface="ＭＳ Ｐ明朝" pitchFamily="18" charset="-128"/>
              </a:rPr>
              <a:t>【CM</a:t>
            </a:r>
            <a:r>
              <a:rPr lang="ja-JP" altLang="en-US" sz="854" b="1" dirty="0">
                <a:latin typeface="ＭＳ Ｐ明朝" pitchFamily="18" charset="-128"/>
                <a:ea typeface="ＭＳ Ｐ明朝" pitchFamily="18" charset="-128"/>
              </a:rPr>
              <a:t>部門賞</a:t>
            </a:r>
            <a:r>
              <a:rPr lang="en-US" altLang="ja-JP" sz="854" b="1" dirty="0">
                <a:latin typeface="ＭＳ Ｐ明朝" pitchFamily="18" charset="-128"/>
                <a:ea typeface="ＭＳ Ｐ明朝" pitchFamily="18" charset="-128"/>
              </a:rPr>
              <a:t>2024</a:t>
            </a:r>
            <a:r>
              <a:rPr lang="ja-JP" altLang="en-US" sz="854" b="1" dirty="0">
                <a:latin typeface="ＭＳ Ｐ明朝" pitchFamily="18" charset="-128"/>
                <a:ea typeface="ＭＳ Ｐ明朝" pitchFamily="18" charset="-128"/>
              </a:rPr>
              <a:t>応募書式</a:t>
            </a:r>
            <a:r>
              <a:rPr lang="en-US" altLang="ja-JP" sz="854" b="1" dirty="0">
                <a:latin typeface="ＭＳ Ｐ明朝" pitchFamily="18" charset="-128"/>
                <a:ea typeface="ＭＳ Ｐ明朝" pitchFamily="18" charset="-128"/>
              </a:rPr>
              <a:t>】</a:t>
            </a:r>
            <a:endParaRPr lang="ja-JP" altLang="en-US" sz="854" b="1" dirty="0">
              <a:latin typeface="ＭＳ Ｐ明朝" pitchFamily="18" charset="-128"/>
              <a:ea typeface="ＭＳ Ｐ明朝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72847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0B31B94-926E-44DE-8C2B-08766C28B75E}"/>
              </a:ext>
            </a:extLst>
          </p:cNvPr>
          <p:cNvSpPr txBox="1"/>
          <p:nvPr/>
        </p:nvSpPr>
        <p:spPr>
          <a:xfrm>
            <a:off x="2655614" y="319433"/>
            <a:ext cx="43410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900" b="1" dirty="0">
                <a:latin typeface="ＭＳ Ｐ明朝" pitchFamily="18" charset="-128"/>
                <a:ea typeface="ＭＳ Ｐ明朝" pitchFamily="18" charset="-128"/>
              </a:rPr>
              <a:t>（プロジェクト名称（</a:t>
            </a:r>
            <a:r>
              <a:rPr lang="ja-JP" altLang="ja-JP" sz="900" dirty="0">
                <a:latin typeface="ＭＳ Ｐ明朝" pitchFamily="18" charset="-128"/>
                <a:ea typeface="ＭＳ Ｐ明朝" pitchFamily="18" charset="-128"/>
              </a:rPr>
              <a:t>「○○プロジェクト」または「○○ＣＭ業務」とし「○○工事」は不可</a:t>
            </a:r>
            <a:r>
              <a:rPr lang="ja-JP" altLang="en-US" sz="900" b="1" dirty="0">
                <a:latin typeface="ＭＳ Ｐ明朝" pitchFamily="18" charset="-128"/>
                <a:ea typeface="ＭＳ Ｐ明朝" pitchFamily="18" charset="-128"/>
              </a:rPr>
              <a:t>））</a:t>
            </a:r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id="{15B69DA8-D98E-4184-9F00-E9CCD1A809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8258" y="6312811"/>
            <a:ext cx="4850687" cy="2366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4295" tIns="37148" rIns="74295" bIns="37148" numCol="1" anchor="ctr" anchorCtr="0" compatLnSpc="1">
            <a:prstTxWarp prst="textNoShape">
              <a:avLst/>
            </a:prstTxWarp>
            <a:spAutoFit/>
          </a:bodyPr>
          <a:lstStyle/>
          <a:p>
            <a:pPr indent="10834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050" dirty="0">
                <a:solidFill>
                  <a:prstClr val="black"/>
                </a:solidFill>
                <a:latin typeface="ＭＳ Ｐ明朝" pitchFamily="18" charset="-128"/>
                <a:ea typeface="ＭＳ Ｐ明朝" pitchFamily="18" charset="-128"/>
                <a:cs typeface="Times New Roman" pitchFamily="18" charset="0"/>
              </a:rPr>
              <a:t>本文記入時の文字フォントはＭＳＰ明朝、サイズは１０．５ポイント以上として下さい。</a:t>
            </a:r>
            <a:endParaRPr lang="ja-JP" altLang="en-US" sz="1050" dirty="0">
              <a:solidFill>
                <a:prstClr val="black"/>
              </a:solidFill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3" name="Rectangle 1">
            <a:extLst>
              <a:ext uri="{FF2B5EF4-FFF2-40B4-BE49-F238E27FC236}">
                <a16:creationId xmlns:a16="http://schemas.microsoft.com/office/drawing/2014/main" id="{0E1976C6-FA12-4C27-A7D2-C489107BCB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606" y="543770"/>
            <a:ext cx="2915880" cy="213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4295" tIns="37148" rIns="74295" bIns="37148" numCol="1" anchor="ctr" anchorCtr="0" compatLnSpc="1">
            <a:prstTxWarp prst="textNoShape">
              <a:avLst/>
            </a:prstTxWarp>
            <a:spAutoFit/>
          </a:bodyPr>
          <a:lstStyle/>
          <a:p>
            <a:pPr indent="108344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900" b="1" dirty="0">
                <a:latin typeface="ＭＳ Ｐ明朝" pitchFamily="18" charset="-128"/>
                <a:ea typeface="ＭＳ Ｐ明朝" pitchFamily="18" charset="-128"/>
                <a:cs typeface="Times New Roman" pitchFamily="18" charset="0"/>
              </a:rPr>
              <a:t>書式４　</a:t>
            </a:r>
            <a:r>
              <a:rPr lang="ja-JP" altLang="ja-JP" sz="900" b="1" dirty="0">
                <a:latin typeface="ＭＳ Ｐ明朝" pitchFamily="18" charset="-128"/>
                <a:ea typeface="ＭＳ Ｐ明朝" pitchFamily="18" charset="-128"/>
              </a:rPr>
              <a:t>【</a:t>
            </a:r>
            <a:r>
              <a:rPr lang="ja-JP" altLang="en-US" sz="900" b="1" dirty="0">
                <a:latin typeface="ＭＳ Ｐ明朝" pitchFamily="18" charset="-128"/>
                <a:ea typeface="ＭＳ Ｐ明朝" pitchFamily="18" charset="-128"/>
              </a:rPr>
              <a:t>プロジェクトの概要、</a:t>
            </a:r>
            <a:r>
              <a:rPr lang="ja-JP" altLang="ja-JP" sz="900" b="1" dirty="0">
                <a:latin typeface="ＭＳ Ｐ明朝" pitchFamily="18" charset="-128"/>
                <a:ea typeface="ＭＳ Ｐ明朝" pitchFamily="18" charset="-128"/>
              </a:rPr>
              <a:t>テーマ１からテーマ</a:t>
            </a:r>
            <a:r>
              <a:rPr lang="en-US" altLang="ja-JP" sz="900" b="1" dirty="0">
                <a:latin typeface="ＭＳ Ｐ明朝" pitchFamily="18" charset="-128"/>
                <a:ea typeface="ＭＳ Ｐ明朝" pitchFamily="18" charset="-128"/>
              </a:rPr>
              <a:t>4</a:t>
            </a:r>
            <a:r>
              <a:rPr lang="ja-JP" altLang="ja-JP" sz="900" b="1" dirty="0">
                <a:latin typeface="ＭＳ Ｐ明朝" pitchFamily="18" charset="-128"/>
                <a:ea typeface="ＭＳ Ｐ明朝" pitchFamily="18" charset="-128"/>
              </a:rPr>
              <a:t>】</a:t>
            </a:r>
            <a:endParaRPr lang="ja-JP" altLang="en-US" sz="900" b="1" dirty="0">
              <a:latin typeface="ＭＳ Ｐ明朝" pitchFamily="18" charset="-128"/>
              <a:ea typeface="ＭＳ Ｐ明朝" pitchFamily="18" charset="-128"/>
              <a:cs typeface="ＭＳ Ｐゴシック" pitchFamily="50" charset="-128"/>
            </a:endParaRPr>
          </a:p>
        </p:txBody>
      </p:sp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id="{DB8F8C3A-71B4-4352-9C33-340C11228C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1716638"/>
              </p:ext>
            </p:extLst>
          </p:nvPr>
        </p:nvGraphicFramePr>
        <p:xfrm>
          <a:off x="279606" y="774601"/>
          <a:ext cx="9343639" cy="552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436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52090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ts val="14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「プロジェクトの概要」および「テーマ」の合計ページ数は</a:t>
                      </a:r>
                      <a:r>
                        <a:rPr lang="ja-JP" altLang="en-US" sz="1050" b="1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最多２ページ</a:t>
                      </a: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とします。</a:t>
                      </a:r>
                      <a:r>
                        <a:rPr lang="ja-JP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下記のテーマ</a:t>
                      </a: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について、</a:t>
                      </a:r>
                      <a:r>
                        <a:rPr lang="en-US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CM</a:t>
                      </a: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業務（マネジメント手法）に関する内容を記述ください。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ts val="14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＜　　＞は審査の視点における補足説明ですが、各テーマの記述や図版の構成は、応募プロジェクト</a:t>
                      </a: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の特性、</a:t>
                      </a:r>
                      <a:r>
                        <a:rPr lang="ja-JP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ＣＭ業務の規模・内容に応じて適宜工夫して</a:t>
                      </a: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、わかりやすく記述して</a:t>
                      </a:r>
                      <a:r>
                        <a:rPr lang="ja-JP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ください。</a:t>
                      </a:r>
                      <a:endParaRPr lang="ja-JP" altLang="en-US" sz="1050" b="0" kern="100" dirty="0">
                        <a:solidFill>
                          <a:schemeClr val="tx1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  <a:cs typeface="Times New Roman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ts val="14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いくつかのテーマを統合して記述することは可とします。</a:t>
                      </a:r>
                      <a:endParaRPr lang="en-US" altLang="ja-JP" sz="1050" b="0" kern="100" dirty="0">
                        <a:solidFill>
                          <a:schemeClr val="tx1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  <a:cs typeface="Times New Roman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ts val="14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このページにおいては、場所名、個人名、企業名、資機材・工法などの実名を公表できない場合は適宜匿名で記載ください。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ts val="14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50" b="0" kern="100" dirty="0">
                        <a:solidFill>
                          <a:schemeClr val="tx1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  <a:cs typeface="Times New Roman"/>
                      </a:endParaRPr>
                    </a:p>
                    <a:p>
                      <a:pPr algn="just">
                        <a:lnSpc>
                          <a:spcPts val="143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50" b="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ＭＳ Ｐゴシック"/>
                        </a:rPr>
                        <a:t>■</a:t>
                      </a:r>
                      <a:r>
                        <a:rPr lang="ja-JP" altLang="en-US" sz="1050" b="1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ＭＳ Ｐゴシック"/>
                        </a:rPr>
                        <a:t>プロジェクトの概要　</a:t>
                      </a:r>
                    </a:p>
                    <a:p>
                      <a:pPr algn="just">
                        <a:lnSpc>
                          <a:spcPts val="143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50" b="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ＭＳ Ｐゴシック"/>
                        </a:rPr>
                        <a:t>プロジェクトの全体像を伝える図版１点（代表的な写真や概念図など）を示して下さい</a:t>
                      </a:r>
                      <a:r>
                        <a:rPr lang="ja-JP" altLang="en-US" sz="1050" b="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ＭＳ Ｐゴシック"/>
                        </a:rPr>
                        <a:t>。</a:t>
                      </a:r>
                    </a:p>
                    <a:p>
                      <a:pPr algn="just">
                        <a:lnSpc>
                          <a:spcPts val="143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50" b="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ＭＳ Ｐゴシック"/>
                        </a:rPr>
                        <a:t>（選奨受賞時には紹介用のサムネイル写真</a:t>
                      </a:r>
                      <a:r>
                        <a:rPr lang="ja-JP" altLang="en-US" sz="1050" b="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ＭＳ Ｐゴシック"/>
                        </a:rPr>
                        <a:t>およびパンフレット等掲載写真</a:t>
                      </a:r>
                      <a:r>
                        <a:rPr lang="ja-JP" altLang="ja-JP" sz="1050" b="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ＭＳ Ｐゴシック"/>
                        </a:rPr>
                        <a:t>とします）</a:t>
                      </a:r>
                      <a:endParaRPr lang="en-US" altLang="ja-JP" sz="1050" b="0" dirty="0">
                        <a:solidFill>
                          <a:schemeClr val="tx1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  <a:cs typeface="ＭＳ Ｐゴシック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050" b="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ＭＳ Ｐゴシック"/>
                        </a:rPr>
                        <a:t>図版縦横比は</a:t>
                      </a:r>
                      <a:r>
                        <a:rPr lang="en-US" altLang="ja-JP" sz="1050" b="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ＭＳ Ｐゴシック"/>
                        </a:rPr>
                        <a:t>3</a:t>
                      </a:r>
                      <a:r>
                        <a:rPr lang="ja-JP" altLang="en-US" sz="1050" b="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ＭＳ Ｐゴシック"/>
                        </a:rPr>
                        <a:t>：</a:t>
                      </a:r>
                      <a:r>
                        <a:rPr lang="en-US" altLang="ja-JP" sz="1050" b="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ＭＳ Ｐゴシック"/>
                        </a:rPr>
                        <a:t>4</a:t>
                      </a:r>
                      <a:r>
                        <a:rPr lang="ja-JP" altLang="en-US" sz="1050" b="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ＭＳ Ｐゴシック"/>
                        </a:rPr>
                        <a:t>（縦：横）としてください。（データサイズは</a:t>
                      </a:r>
                      <a:r>
                        <a:rPr lang="en-US" altLang="ja-JP" sz="1050" b="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ＭＳ Ｐゴシック"/>
                        </a:rPr>
                        <a:t>1024×768pixel </a:t>
                      </a:r>
                      <a:r>
                        <a:rPr lang="ja-JP" altLang="en-US" sz="1050" b="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ＭＳ Ｐゴシック"/>
                        </a:rPr>
                        <a:t>または</a:t>
                      </a:r>
                      <a:r>
                        <a:rPr lang="en-US" altLang="ja-JP" sz="1050" b="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ＭＳ Ｐゴシック"/>
                        </a:rPr>
                        <a:t>,8cm×6cm350dpi</a:t>
                      </a:r>
                      <a:r>
                        <a:rPr lang="ja-JP" altLang="en-US" sz="1050" b="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ＭＳ Ｐゴシック"/>
                        </a:rPr>
                        <a:t>を目安）</a:t>
                      </a:r>
                      <a:endParaRPr lang="en-US" altLang="ja-JP" sz="1050" b="0" dirty="0">
                        <a:solidFill>
                          <a:schemeClr val="tx1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  <a:cs typeface="ＭＳ Ｐゴシック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＜プロジェクトの特徴を示す写真（外観・内観を問わず）</a:t>
                      </a: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もしくは、</a:t>
                      </a:r>
                      <a:r>
                        <a:rPr lang="ja-JP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プロジェクトの規模、用途を、図表等</a:t>
                      </a: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、</a:t>
                      </a:r>
                      <a:r>
                        <a:rPr lang="ja-JP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判り易く記述してください＞</a:t>
                      </a:r>
                      <a:r>
                        <a:rPr kumimoji="1" lang="en-US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   </a:t>
                      </a:r>
                      <a:endParaRPr lang="en-US" altLang="ja-JP" sz="1050" b="0" kern="100" dirty="0">
                        <a:solidFill>
                          <a:schemeClr val="tx1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  <a:cs typeface="Times New Roman"/>
                      </a:endParaRPr>
                    </a:p>
                    <a:p>
                      <a:pPr algn="just">
                        <a:lnSpc>
                          <a:spcPts val="1430"/>
                        </a:lnSpc>
                        <a:spcAft>
                          <a:spcPts val="0"/>
                        </a:spcAft>
                      </a:pPr>
                      <a:endParaRPr lang="ja-JP" altLang="en-US" sz="1050" b="0" kern="100" dirty="0">
                        <a:solidFill>
                          <a:schemeClr val="tx1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  <a:cs typeface="Times New Roman"/>
                      </a:endParaRPr>
                    </a:p>
                    <a:p>
                      <a:pPr algn="just">
                        <a:lnSpc>
                          <a:spcPts val="143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■</a:t>
                      </a:r>
                      <a:r>
                        <a:rPr lang="ja-JP" altLang="ja-JP" sz="1050" b="1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テーマ</a:t>
                      </a:r>
                      <a:r>
                        <a:rPr lang="ja-JP" altLang="en-US" sz="1050" b="1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 　</a:t>
                      </a:r>
                      <a:endParaRPr lang="ja-JP" altLang="ja-JP" sz="1050" b="0" kern="100" dirty="0">
                        <a:solidFill>
                          <a:schemeClr val="tx1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  <a:cs typeface="Times New Roman"/>
                      </a:endParaRPr>
                    </a:p>
                    <a:p>
                      <a:pPr algn="just">
                        <a:lnSpc>
                          <a:spcPts val="143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①＜プロジェクト</a:t>
                      </a: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若しくは発注者の</a:t>
                      </a:r>
                      <a:r>
                        <a:rPr lang="ja-JP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課題</a:t>
                      </a: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について</a:t>
                      </a:r>
                      <a:r>
                        <a:rPr lang="ja-JP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＞</a:t>
                      </a:r>
                    </a:p>
                    <a:p>
                      <a:pPr marL="266700" indent="-266700" algn="just">
                        <a:lnSpc>
                          <a:spcPts val="143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　</a:t>
                      </a:r>
                      <a:r>
                        <a:rPr lang="en-US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 </a:t>
                      </a: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　</a:t>
                      </a:r>
                      <a:r>
                        <a:rPr lang="ja-JP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ＣＭＲ</a:t>
                      </a: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がなぜその事を</a:t>
                      </a:r>
                      <a:r>
                        <a:rPr lang="ja-JP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課題</a:t>
                      </a: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としたか、背景などを含めて記述してください。</a:t>
                      </a:r>
                      <a:endParaRPr lang="ja-JP" altLang="ja-JP" sz="1050" b="0" kern="100" dirty="0">
                        <a:solidFill>
                          <a:schemeClr val="tx1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  <a:cs typeface="Times New Roman"/>
                      </a:endParaRPr>
                    </a:p>
                    <a:p>
                      <a:pPr algn="just">
                        <a:lnSpc>
                          <a:spcPts val="143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②＜ＣＭＲは上記の課題解決にあたってどのような方法を提案したか、あるいは自ら実行したか＞</a:t>
                      </a:r>
                    </a:p>
                    <a:p>
                      <a:pPr algn="just">
                        <a:lnSpc>
                          <a:spcPts val="143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　</a:t>
                      </a:r>
                      <a:r>
                        <a:rPr lang="en-US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 </a:t>
                      </a: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　</a:t>
                      </a:r>
                      <a:r>
                        <a:rPr lang="ja-JP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課題解決のプロセス、スケジュールをどのように整理し、進捗を管理したか</a:t>
                      </a: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、などについて記述してください。</a:t>
                      </a:r>
                    </a:p>
                    <a:p>
                      <a:pPr algn="just">
                        <a:lnSpc>
                          <a:spcPts val="143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③</a:t>
                      </a:r>
                      <a:r>
                        <a:rPr lang="ja-JP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＜</a:t>
                      </a: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具体的な解決策の実施による効果</a:t>
                      </a:r>
                      <a:r>
                        <a:rPr lang="ja-JP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＞</a:t>
                      </a: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　　　　　　</a:t>
                      </a:r>
                      <a:endParaRPr lang="en-US" altLang="ja-JP" sz="1050" b="0" kern="100" dirty="0">
                        <a:solidFill>
                          <a:schemeClr val="tx1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  <a:cs typeface="Times New Roman"/>
                      </a:endParaRPr>
                    </a:p>
                    <a:p>
                      <a:pPr algn="just">
                        <a:lnSpc>
                          <a:spcPts val="143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　　　</a:t>
                      </a:r>
                      <a:r>
                        <a:rPr lang="en-US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②</a:t>
                      </a: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の方法による具体的な効果について記述してください。</a:t>
                      </a:r>
                      <a:r>
                        <a:rPr lang="ja-JP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同様他事例に向けての提言など</a:t>
                      </a: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があれば併記してください</a:t>
                      </a:r>
                      <a:r>
                        <a:rPr lang="ja-JP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。</a:t>
                      </a:r>
                    </a:p>
                    <a:p>
                      <a:pPr algn="just">
                        <a:lnSpc>
                          <a:spcPts val="143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④</a:t>
                      </a:r>
                      <a:r>
                        <a:rPr lang="ja-JP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＜発注者</a:t>
                      </a: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（委託者）</a:t>
                      </a:r>
                      <a:r>
                        <a:rPr lang="ja-JP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はＣＭＲ</a:t>
                      </a: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（受託者）</a:t>
                      </a:r>
                      <a:r>
                        <a:rPr lang="ja-JP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の業務に対してどのような評価をしたか＞</a:t>
                      </a: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　</a:t>
                      </a:r>
                      <a:endParaRPr lang="en-US" altLang="ja-JP" sz="1050" b="0" kern="100" dirty="0">
                        <a:solidFill>
                          <a:schemeClr val="tx1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  <a:cs typeface="Times New Roman"/>
                      </a:endParaRPr>
                    </a:p>
                    <a:p>
                      <a:pPr algn="just">
                        <a:lnSpc>
                          <a:spcPts val="143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　　　</a:t>
                      </a:r>
                      <a:r>
                        <a:rPr lang="ja-JP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プロジェクト完了後（施設稼働後、入居開始後）のエンドユーザー</a:t>
                      </a: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、設計者、施工者等関係者</a:t>
                      </a:r>
                      <a:r>
                        <a:rPr lang="ja-JP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からの評価など</a:t>
                      </a: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を記述してください。</a:t>
                      </a:r>
                      <a:endParaRPr lang="ja-JP" altLang="ja-JP" sz="1050" b="0" kern="100" dirty="0">
                        <a:solidFill>
                          <a:schemeClr val="tx1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ts val="1430"/>
                        </a:lnSpc>
                      </a:pP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⑤</a:t>
                      </a:r>
                      <a:r>
                        <a:rPr lang="ja-JP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＜ＣＭＲが本</a:t>
                      </a: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部門賞の</a:t>
                      </a:r>
                      <a:r>
                        <a:rPr lang="ja-JP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応募にあたり、最もアピールしたいこと＞</a:t>
                      </a: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　　　　　　　　　　　　　　　</a:t>
                      </a:r>
                      <a:r>
                        <a:rPr kumimoji="1"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　  </a:t>
                      </a:r>
                      <a:endParaRPr kumimoji="1" lang="en-US" altLang="ja-JP" sz="1050" b="0" kern="100" dirty="0">
                        <a:solidFill>
                          <a:schemeClr val="tx1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ts val="1430"/>
                        </a:lnSpc>
                      </a:pPr>
                      <a:r>
                        <a:rPr kumimoji="1"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　　　</a:t>
                      </a: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特筆すべきプロジェクトの特徴、上記テーマに該当しないアピールポイントなど。</a:t>
                      </a:r>
                      <a:r>
                        <a:rPr kumimoji="1" lang="en-US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  </a:t>
                      </a:r>
                    </a:p>
                  </a:txBody>
                  <a:tcPr marL="74295" marR="74295" marT="37148" marB="37148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9508945" y="6527717"/>
            <a:ext cx="2286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458683" y="327601"/>
            <a:ext cx="1447317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月２日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67A91BE-70FA-78D0-C880-771A261E8E28}"/>
              </a:ext>
            </a:extLst>
          </p:cNvPr>
          <p:cNvSpPr txBox="1"/>
          <p:nvPr/>
        </p:nvSpPr>
        <p:spPr>
          <a:xfrm>
            <a:off x="253888" y="189140"/>
            <a:ext cx="2540112" cy="2237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54" b="1" dirty="0">
                <a:latin typeface="ＭＳ Ｐ明朝" pitchFamily="18" charset="-128"/>
                <a:ea typeface="ＭＳ Ｐ明朝" pitchFamily="18" charset="-128"/>
              </a:rPr>
              <a:t>【CM</a:t>
            </a:r>
            <a:r>
              <a:rPr lang="ja-JP" altLang="en-US" sz="854" b="1" dirty="0">
                <a:latin typeface="ＭＳ Ｐ明朝" pitchFamily="18" charset="-128"/>
                <a:ea typeface="ＭＳ Ｐ明朝" pitchFamily="18" charset="-128"/>
              </a:rPr>
              <a:t>部門賞</a:t>
            </a:r>
            <a:r>
              <a:rPr lang="en-US" altLang="ja-JP" sz="854" b="1" dirty="0">
                <a:latin typeface="ＭＳ Ｐ明朝" pitchFamily="18" charset="-128"/>
                <a:ea typeface="ＭＳ Ｐ明朝" pitchFamily="18" charset="-128"/>
              </a:rPr>
              <a:t>2024</a:t>
            </a:r>
            <a:r>
              <a:rPr lang="ja-JP" altLang="en-US" sz="854" b="1" dirty="0">
                <a:latin typeface="ＭＳ Ｐ明朝" pitchFamily="18" charset="-128"/>
                <a:ea typeface="ＭＳ Ｐ明朝" pitchFamily="18" charset="-128"/>
              </a:rPr>
              <a:t>応募書式</a:t>
            </a:r>
            <a:r>
              <a:rPr lang="en-US" altLang="ja-JP" sz="854" b="1" dirty="0">
                <a:latin typeface="ＭＳ Ｐ明朝" pitchFamily="18" charset="-128"/>
                <a:ea typeface="ＭＳ Ｐ明朝" pitchFamily="18" charset="-128"/>
              </a:rPr>
              <a:t>】</a:t>
            </a:r>
            <a:endParaRPr lang="ja-JP" altLang="en-US" sz="854" b="1" dirty="0">
              <a:latin typeface="ＭＳ Ｐ明朝" pitchFamily="18" charset="-128"/>
              <a:ea typeface="ＭＳ Ｐ明朝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80412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1814</Words>
  <Application>Microsoft Office PowerPoint</Application>
  <PresentationFormat>A4 210 x 297 mm</PresentationFormat>
  <Paragraphs>165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Meiryo UI</vt:lpstr>
      <vt:lpstr>ＭＳ Ｐ明朝</vt:lpstr>
      <vt:lpstr>游ゴシック</vt:lpstr>
      <vt:lpstr>Arial</vt:lpstr>
      <vt:lpstr>Calibri</vt:lpstr>
      <vt:lpstr>Calibri Light</vt:lpstr>
      <vt:lpstr>Century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2023-09-29T01:38:02Z</dcterms:created>
  <dcterms:modified xsi:type="dcterms:W3CDTF">2023-09-29T01:39:43Z</dcterms:modified>
</cp:coreProperties>
</file>