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3"/>
  </p:notesMasterIdLst>
  <p:sldIdLst>
    <p:sldId id="258" r:id="rId2"/>
  </p:sldIdLst>
  <p:sldSz cx="10691813" cy="7559675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92" userDrawn="1">
          <p15:clr>
            <a:srgbClr val="A4A3A4"/>
          </p15:clr>
        </p15:guide>
        <p15:guide id="2" pos="6543" userDrawn="1">
          <p15:clr>
            <a:srgbClr val="A4A3A4"/>
          </p15:clr>
        </p15:guide>
        <p15:guide id="3" orient="horz" pos="4536" userDrawn="1">
          <p15:clr>
            <a:srgbClr val="A4A3A4"/>
          </p15:clr>
        </p15:guide>
        <p15:guide id="4" orient="horz" pos="226" userDrawn="1">
          <p15:clr>
            <a:srgbClr val="A4A3A4"/>
          </p15:clr>
        </p15:guide>
        <p15:guide id="5" orient="horz" pos="3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F01D3E-FF5D-4551-A2B1-4D425C8CF0F1}" v="2" dt="2026-10-07T08:12:08.1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68" autoAdjust="0"/>
    <p:restoredTop sz="94660"/>
  </p:normalViewPr>
  <p:slideViewPr>
    <p:cSldViewPr snapToGrid="0">
      <p:cViewPr varScale="1">
        <p:scale>
          <a:sx n="97" d="100"/>
          <a:sy n="97" d="100"/>
        </p:scale>
        <p:origin x="2028" y="90"/>
      </p:cViewPr>
      <p:guideLst>
        <p:guide pos="192"/>
        <p:guide pos="6543"/>
        <p:guide orient="horz" pos="4536"/>
        <p:guide orient="horz" pos="226"/>
        <p:guide orient="horz" pos="3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7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03403-BE15-4BF6-98B3-970BDB1932D6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25813" y="841375"/>
            <a:ext cx="32146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6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7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325B3-EA59-4810-AA34-1DBF4799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384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A77D72DA-1FEF-446E-B62C-DB9A7F7467F2}"/>
              </a:ext>
            </a:extLst>
          </p:cNvPr>
          <p:cNvCxnSpPr>
            <a:cxnSpLocks/>
          </p:cNvCxnSpPr>
          <p:nvPr userDrawn="1"/>
        </p:nvCxnSpPr>
        <p:spPr>
          <a:xfrm>
            <a:off x="306482" y="360000"/>
            <a:ext cx="1007884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0A80AD-8D3B-2D06-18AB-B85E5907CD2E}"/>
              </a:ext>
            </a:extLst>
          </p:cNvPr>
          <p:cNvSpPr txBox="1"/>
          <p:nvPr userDrawn="1"/>
        </p:nvSpPr>
        <p:spPr>
          <a:xfrm>
            <a:off x="306482" y="155297"/>
            <a:ext cx="182902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00" b="1" spc="0" baseline="0" dirty="0">
                <a:latin typeface="ＭＳ Ｐ明朝" pitchFamily="18" charset="-128"/>
                <a:ea typeface="ＭＳ Ｐ明朝" pitchFamily="18" charset="-128"/>
              </a:rPr>
              <a:t>【</a:t>
            </a:r>
            <a:r>
              <a:rPr lang="ja-JP" altLang="en-US" sz="1000" b="1" spc="0" baseline="0" dirty="0">
                <a:latin typeface="ＭＳ Ｐ明朝" pitchFamily="18" charset="-128"/>
                <a:ea typeface="ＭＳ Ｐ明朝" pitchFamily="18" charset="-128"/>
              </a:rPr>
              <a:t>ＣＭ選奨部門賞２０２７応募書式</a:t>
            </a:r>
            <a:r>
              <a:rPr lang="en-US" altLang="ja-JP" sz="1000" b="1" spc="0" baseline="0" dirty="0">
                <a:latin typeface="ＭＳ Ｐ明朝" pitchFamily="18" charset="-128"/>
                <a:ea typeface="ＭＳ Ｐ明朝" pitchFamily="18" charset="-128"/>
              </a:rPr>
              <a:t>】</a:t>
            </a:r>
            <a:endParaRPr lang="ja-JP" altLang="en-US" sz="1000" b="1" spc="0" baseline="0" dirty="0">
              <a:latin typeface="ＭＳ Ｐ明朝" pitchFamily="18" charset="-128"/>
              <a:ea typeface="ＭＳ Ｐ明朝" pitchFamily="18" charset="-128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1A71C85-9019-5FC8-1DDE-5C8A10527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51256" y="7199675"/>
            <a:ext cx="495190" cy="265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68522-1066-4F2A-AB1B-5820C3E7E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3453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68522-1066-4F2A-AB1B-5820C3E7E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39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>
            <a:extLst>
              <a:ext uri="{FF2B5EF4-FFF2-40B4-BE49-F238E27FC236}">
                <a16:creationId xmlns:a16="http://schemas.microsoft.com/office/drawing/2014/main" id="{15B69DA8-D98E-4184-9F00-E9CCD1A80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8150" y="6090996"/>
            <a:ext cx="3813544" cy="20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indent="10834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813" dirty="0">
                <a:solidFill>
                  <a:prstClr val="black"/>
                </a:solidFill>
                <a:latin typeface="ＭＳ Ｐ明朝" pitchFamily="18" charset="-128"/>
                <a:ea typeface="ＭＳ Ｐ明朝" pitchFamily="18" charset="-128"/>
                <a:cs typeface="Times New Roman" pitchFamily="18" charset="0"/>
              </a:rPr>
              <a:t>本文記入時の文字フォントはＭＳＰ明朝、サイズは１０．５ポイント以上として下さい。</a:t>
            </a:r>
            <a:endParaRPr lang="ja-JP" altLang="en-US" sz="1463" dirty="0">
              <a:solidFill>
                <a:prstClr val="black"/>
              </a:solidFill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0E1976C6-FA12-4C27-A7D2-C489107BC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1" y="425295"/>
            <a:ext cx="2093522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  <a:cs typeface="Times New Roman" pitchFamily="18" charset="0"/>
              </a:rPr>
              <a:t>書式４　</a:t>
            </a:r>
            <a:r>
              <a:rPr lang="ja-JP" altLang="ja-JP" sz="1050" b="1" dirty="0">
                <a:latin typeface="ＭＳ Ｐ明朝" pitchFamily="18" charset="-128"/>
                <a:ea typeface="ＭＳ Ｐ明朝" pitchFamily="18" charset="-128"/>
              </a:rPr>
              <a:t>【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プロジェクトの概要、</a:t>
            </a:r>
            <a:r>
              <a:rPr lang="ja-JP" altLang="ja-JP" sz="1050" b="1" dirty="0">
                <a:latin typeface="ＭＳ Ｐ明朝" pitchFamily="18" charset="-128"/>
                <a:ea typeface="ＭＳ Ｐ明朝" pitchFamily="18" charset="-128"/>
              </a:rPr>
              <a:t>テーマ】</a:t>
            </a:r>
            <a:endParaRPr lang="ja-JP" altLang="en-US" sz="1050" b="1" dirty="0">
              <a:latin typeface="ＭＳ Ｐ明朝" pitchFamily="18" charset="-128"/>
              <a:ea typeface="ＭＳ Ｐ明朝" pitchFamily="18" charset="-128"/>
              <a:cs typeface="ＭＳ Ｐゴシック" pitchFamily="50" charset="-128"/>
            </a:endParaRPr>
          </a:p>
        </p:txBody>
      </p:sp>
      <p:graphicFrame>
        <p:nvGraphicFramePr>
          <p:cNvPr id="15" name="表 14">
            <a:extLst>
              <a:ext uri="{FF2B5EF4-FFF2-40B4-BE49-F238E27FC236}">
                <a16:creationId xmlns:a16="http://schemas.microsoft.com/office/drawing/2014/main" id="{DB8F8C3A-71B4-4352-9C33-340C11228C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88508"/>
              </p:ext>
            </p:extLst>
          </p:nvPr>
        </p:nvGraphicFramePr>
        <p:xfrm>
          <a:off x="304800" y="611188"/>
          <a:ext cx="10082213" cy="6589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2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8971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ts val="14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下記のテーマ</a:t>
                      </a:r>
                      <a:r>
                        <a:rPr lang="ja-JP" altLang="en-US" sz="1050" b="0" strike="noStrike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を参考とし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、</a:t>
                      </a:r>
                      <a:r>
                        <a:rPr lang="en-US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CM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業務（マネジメント手法）に関する内容を記述ください。</a:t>
                      </a:r>
                      <a:endParaRPr lang="en-US" altLang="ja-JP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4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1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応募書類はＡ４サイズ横置きとし、計２ページ以内とします。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プロジェクト概要、テーマについての記述量の配分は自由とします。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4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説明本文は指定フォント（本文はＭＳＰ明朝、サイズは１０．５ポイント以上）で横書きを基本として作成してください。段組は自由とします。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4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4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＜　　＞は審査の視点における補足説明ですが、各テーマの記述や図版の構成は、応募プロジェクト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の特性、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ＣＭ業務の規模・内容に応じて適宜工夫して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、わかりやすく記述して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ください。</a:t>
                      </a:r>
                      <a:endParaRPr lang="ja-JP" altLang="en-US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4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いくつかのテーマを統合して記述することは可とします。</a:t>
                      </a:r>
                      <a:endParaRPr lang="en-US" altLang="ja-JP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4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このページにおいては、場所名、個人名、企業名、資機材・工法などの実名を公表できない場合は適宜匿名で記載ください。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4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■</a:t>
                      </a:r>
                      <a:r>
                        <a:rPr lang="ja-JP" altLang="en-US" sz="1050" b="1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プロジェクトの概要　</a:t>
                      </a: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プロジェクトの全体像を伝える図版１点（代表的な写真や概念図など）を示して下さい</a:t>
                      </a:r>
                      <a:r>
                        <a:rPr lang="ja-JP" altLang="en-US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。</a:t>
                      </a: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（選奨受賞時には紹介用のサムネイル写真</a:t>
                      </a:r>
                      <a:r>
                        <a:rPr lang="ja-JP" altLang="en-US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およびパンフレット等掲載写真</a:t>
                      </a:r>
                      <a:r>
                        <a:rPr lang="ja-JP" altLang="ja-JP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とします）</a:t>
                      </a:r>
                      <a:endParaRPr lang="en-US" altLang="ja-JP" sz="1050" b="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ＭＳ Ｐゴシック"/>
                      </a:endParaRPr>
                    </a:p>
                    <a:p>
                      <a:pPr>
                        <a:lnSpc>
                          <a:spcPts val="1700"/>
                        </a:lnSpc>
                      </a:pPr>
                      <a:r>
                        <a:rPr lang="ja-JP" altLang="en-US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図版縦横比は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3</a:t>
                      </a:r>
                      <a:r>
                        <a:rPr lang="ja-JP" altLang="en-US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：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4</a:t>
                      </a:r>
                      <a:r>
                        <a:rPr lang="ja-JP" altLang="en-US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（縦：横）としてください。（データサイズは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1024×768pixel </a:t>
                      </a:r>
                      <a:r>
                        <a:rPr lang="ja-JP" altLang="en-US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または</a:t>
                      </a:r>
                      <a:r>
                        <a:rPr lang="en-US" altLang="ja-JP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,8cm×6cm350dpi</a:t>
                      </a:r>
                      <a:r>
                        <a:rPr lang="ja-JP" altLang="en-US" sz="1050" b="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ＭＳ Ｐゴシック"/>
                        </a:rPr>
                        <a:t>を目安）</a:t>
                      </a:r>
                      <a:endParaRPr lang="en-US" altLang="ja-JP" sz="1050" b="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ＭＳ Ｐゴシック"/>
                      </a:endParaRPr>
                    </a:p>
                    <a:p>
                      <a:pPr>
                        <a:lnSpc>
                          <a:spcPts val="1700"/>
                        </a:lnSpc>
                      </a:pP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＜プロジェクトの特徴を示す写真（外観・内観を問わず）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もしくは、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プロジェクトの規模、用途を、図表等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、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判り易く記述してください＞</a:t>
                      </a:r>
                      <a:r>
                        <a:rPr kumimoji="1" lang="en-US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   </a:t>
                      </a:r>
                      <a:endParaRPr lang="en-US" altLang="ja-JP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endParaRPr lang="ja-JP" altLang="en-US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■</a:t>
                      </a:r>
                      <a:r>
                        <a:rPr lang="ja-JP" altLang="ja-JP" sz="1050" b="1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テーマ</a:t>
                      </a:r>
                      <a:r>
                        <a:rPr lang="ja-JP" altLang="en-US" sz="1050" b="1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 　</a:t>
                      </a:r>
                      <a:endParaRPr lang="ja-JP" altLang="ja-JP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①＜プロジェクト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若しくは発注者の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課題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について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＞</a:t>
                      </a:r>
                    </a:p>
                    <a:p>
                      <a:pPr marL="266700" indent="-266700"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</a:t>
                      </a:r>
                      <a:r>
                        <a:rPr lang="en-US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 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ＣＭＲ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がなぜその事を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課題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としたか、背景などを含めて記述してください。</a:t>
                      </a:r>
                      <a:endParaRPr lang="ja-JP" altLang="ja-JP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②＜ＣＭＲは上記の課題解決にあたってどのような方法を提案したか、あるいは自ら実行したか＞</a:t>
                      </a: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</a:t>
                      </a:r>
                      <a:r>
                        <a:rPr lang="en-US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 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課題解決のプロセス、スケジュールをどのように整理し、進捗を管理したか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、などについて記述してください。</a:t>
                      </a: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③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＜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具体的な解決策の実施による効果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＞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　　　　　</a:t>
                      </a:r>
                      <a:endParaRPr lang="en-US" altLang="ja-JP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　　</a:t>
                      </a:r>
                      <a:r>
                        <a:rPr lang="en-US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②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の方法による具体的な効果について記述してください。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同様他事例に向けての提言など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があれば併記してください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。</a:t>
                      </a: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④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＜発注者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（委託者）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はＣＭＲ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（受託者）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の業務に対してどのような評価をしたか＞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</a:t>
                      </a:r>
                      <a:endParaRPr lang="en-US" altLang="ja-JP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 algn="just">
                        <a:lnSpc>
                          <a:spcPts val="143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　　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プロジェクト完了後（施設稼働後、入居開始後）のエンドユーザー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、設計者、施工者等関係者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からの評価など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を記述してください。</a:t>
                      </a:r>
                      <a:endParaRPr lang="ja-JP" altLang="ja-JP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>
                        <a:lnSpc>
                          <a:spcPts val="1430"/>
                        </a:lnSpc>
                      </a:pP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⑤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＜ＣＭＲが本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部門賞の</a:t>
                      </a:r>
                      <a:r>
                        <a:rPr lang="ja-JP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応募にあたり、最もアピールしたいこと＞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　　　　　　　　　　　　　　</a:t>
                      </a:r>
                      <a:r>
                        <a:rPr kumimoji="1"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  </a:t>
                      </a:r>
                      <a:endParaRPr kumimoji="1" lang="en-US" altLang="ja-JP" sz="1050" b="0" kern="100" dirty="0">
                        <a:solidFill>
                          <a:schemeClr val="tx1"/>
                        </a:solidFill>
                        <a:effectLst/>
                        <a:latin typeface="ＭＳ Ｐ明朝" panose="02020600040205080304" pitchFamily="18" charset="-128"/>
                        <a:ea typeface="ＭＳ Ｐ明朝" panose="02020600040205080304" pitchFamily="18" charset="-128"/>
                        <a:cs typeface="Times New Roman"/>
                      </a:endParaRPr>
                    </a:p>
                    <a:p>
                      <a:pPr>
                        <a:lnSpc>
                          <a:spcPts val="1430"/>
                        </a:lnSpc>
                      </a:pPr>
                      <a:r>
                        <a:rPr kumimoji="1"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　　　</a:t>
                      </a:r>
                      <a:r>
                        <a:rPr lang="ja-JP" altLang="en-US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特筆すべきプロジェクトの特徴、上記テーマに該当しないアピールポイントなど。</a:t>
                      </a:r>
                      <a:r>
                        <a:rPr kumimoji="1" lang="en-US" altLang="ja-JP" sz="1050" b="0" kern="100" dirty="0">
                          <a:solidFill>
                            <a:schemeClr val="tx1"/>
                          </a:solidFill>
                          <a:effectLst/>
                          <a:latin typeface="ＭＳ Ｐ明朝" panose="02020600040205080304" pitchFamily="18" charset="-128"/>
                          <a:ea typeface="ＭＳ Ｐ明朝" panose="02020600040205080304" pitchFamily="18" charset="-128"/>
                          <a:cs typeface="Times New Roman"/>
                        </a:rPr>
                        <a:t>  </a:t>
                      </a:r>
                    </a:p>
                  </a:txBody>
                  <a:tcPr marL="74295" marR="74295" marT="37148" marB="37148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7D17A5C7-24F1-4A73-A0E6-F7F8C3A91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411" y="7200900"/>
            <a:ext cx="3367910" cy="20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indent="10834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813" dirty="0">
                <a:solidFill>
                  <a:prstClr val="black"/>
                </a:solidFill>
                <a:latin typeface="ＭＳ Ｐ明朝" pitchFamily="18" charset="-128"/>
                <a:ea typeface="ＭＳ Ｐ明朝" pitchFamily="18" charset="-128"/>
                <a:cs typeface="Times New Roman" pitchFamily="18" charset="0"/>
              </a:rPr>
              <a:t>本文記入時の文字フォントはＭＳＰ明朝１０．５ポイント以上として下さい。</a:t>
            </a:r>
            <a:endParaRPr lang="ja-JP" altLang="en-US" sz="1463" dirty="0">
              <a:solidFill>
                <a:prstClr val="black"/>
              </a:solidFill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7F6CEC0-E865-F265-1122-22ECAA6ADC6B}"/>
              </a:ext>
            </a:extLst>
          </p:cNvPr>
          <p:cNvSpPr txBox="1"/>
          <p:nvPr/>
        </p:nvSpPr>
        <p:spPr>
          <a:xfrm>
            <a:off x="2874054" y="114380"/>
            <a:ext cx="4961615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（プロジェクト名称（</a:t>
            </a:r>
            <a:r>
              <a:rPr lang="ja-JP" altLang="ja-JP" sz="1050" dirty="0">
                <a:latin typeface="ＭＳ Ｐ明朝" pitchFamily="18" charset="-128"/>
                <a:ea typeface="ＭＳ Ｐ明朝" pitchFamily="18" charset="-128"/>
              </a:rPr>
              <a:t>「○○プロジェクト」または「○○ＣＭ業務」とし「○○工事」は不可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））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CEB5A1AE-6B34-683C-DC3B-17EFD0E71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E68522-1066-4F2A-AB1B-5820C3E7EE7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041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555</Words>
  <Application>Microsoft Office PowerPoint</Application>
  <PresentationFormat>ユーザー設定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Ｐ明朝</vt:lpstr>
      <vt:lpstr>游ゴシック</vt:lpstr>
      <vt:lpstr>Arial</vt:lpstr>
      <vt:lpstr>Calibri</vt:lpstr>
      <vt:lpstr>Office 2013 - 2022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2026-10-07T08:12:08Z</dcterms:created>
  <dcterms:modified xsi:type="dcterms:W3CDTF">2026-10-07T08:12:16Z</dcterms:modified>
</cp:coreProperties>
</file>