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906000" cy="6858000" type="A4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68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96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03403-BE15-4BF6-98B3-970BDB1932D6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90888" y="841375"/>
            <a:ext cx="3284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7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325B3-EA59-4810-AA34-1DBF47991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38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10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15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460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E4F049-9AD7-4BF4-9120-92B8033DEE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86855" y="237822"/>
            <a:ext cx="1722849" cy="307868"/>
          </a:xfrm>
          <a:ln>
            <a:noFill/>
          </a:ln>
        </p:spPr>
        <p:txBody>
          <a:bodyPr anchor="ctr" anchorCtr="1">
            <a:noAutofit/>
          </a:bodyPr>
          <a:lstStyle>
            <a:lvl1pPr algn="ctr">
              <a:defRPr sz="854" b="1">
                <a:latin typeface="+mn-lt"/>
              </a:defRPr>
            </a:lvl1pPr>
          </a:lstStyle>
          <a:p>
            <a:r>
              <a:rPr kumimoji="1" lang="en-US" altLang="ja-JP" dirty="0"/>
              <a:t>【</a:t>
            </a:r>
            <a:r>
              <a:rPr kumimoji="1" lang="ja-JP" altLang="en-US" dirty="0"/>
              <a:t>応募書式２０２３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77D72DA-1FEF-446E-B62C-DB9A7F7467F2}"/>
              </a:ext>
            </a:extLst>
          </p:cNvPr>
          <p:cNvCxnSpPr>
            <a:cxnSpLocks/>
          </p:cNvCxnSpPr>
          <p:nvPr userDrawn="1"/>
        </p:nvCxnSpPr>
        <p:spPr>
          <a:xfrm>
            <a:off x="296299" y="545690"/>
            <a:ext cx="9338086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57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38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8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975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19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22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7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43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FB4E-33AF-40E7-A7F3-FA148691AFB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57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2FB4E-33AF-40E7-A7F3-FA148691AFB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68522-1066-4F2A-AB1B-5820C3E7E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90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90803778-CC56-4AD7-AF9B-8BEBCAD1B4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497067"/>
              </p:ext>
            </p:extLst>
          </p:nvPr>
        </p:nvGraphicFramePr>
        <p:xfrm>
          <a:off x="254689" y="3774679"/>
          <a:ext cx="9365434" cy="2790981"/>
        </p:xfrm>
        <a:graphic>
          <a:graphicData uri="http://schemas.openxmlformats.org/drawingml/2006/table">
            <a:tbl>
              <a:tblPr/>
              <a:tblGrid>
                <a:gridCol w="9365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909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900" kern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74295" marR="74295" marT="37148" marB="3714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CF6C194-469B-4FDC-98AB-0736EA67DE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732915"/>
              </p:ext>
            </p:extLst>
          </p:nvPr>
        </p:nvGraphicFramePr>
        <p:xfrm>
          <a:off x="270283" y="1272700"/>
          <a:ext cx="9365434" cy="2174583"/>
        </p:xfrm>
        <a:graphic>
          <a:graphicData uri="http://schemas.openxmlformats.org/drawingml/2006/table">
            <a:tbl>
              <a:tblPr/>
              <a:tblGrid>
                <a:gridCol w="9365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74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900" kern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74295" marR="74295" marT="37148" marB="3714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483EF7A9-D9F7-4D9C-83BD-F0B92E63C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40" y="1891598"/>
            <a:ext cx="1445267" cy="20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813" dirty="0">
                <a:latin typeface="ＭＳ Ｐ明朝" pitchFamily="18" charset="-128"/>
                <a:ea typeface="ＭＳ Ｐ明朝" pitchFamily="18" charset="-128"/>
              </a:rPr>
              <a:t>【関係者が</a:t>
            </a:r>
            <a:r>
              <a:rPr lang="ja-JP" altLang="en-US" sz="813" dirty="0">
                <a:latin typeface="ＭＳ Ｐ明朝" pitchFamily="18" charset="-128"/>
                <a:ea typeface="ＭＳ Ｐ明朝" pitchFamily="18" charset="-128"/>
              </a:rPr>
              <a:t>法人・</a:t>
            </a:r>
            <a:r>
              <a:rPr lang="ja-JP" altLang="ja-JP" sz="813" dirty="0">
                <a:latin typeface="ＭＳ Ｐ明朝" pitchFamily="18" charset="-128"/>
                <a:ea typeface="ＭＳ Ｐ明朝" pitchFamily="18" charset="-128"/>
              </a:rPr>
              <a:t>団体の場合】</a:t>
            </a:r>
            <a:endParaRPr lang="en-US" altLang="ja-JP" sz="813" dirty="0">
              <a:latin typeface="ＭＳ Ｐ明朝" pitchFamily="18" charset="-128"/>
              <a:ea typeface="ＭＳ Ｐ明朝" pitchFamily="18" charset="-128"/>
              <a:cs typeface="Times New Roman" pitchFamily="18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EE2B1BA-5153-4191-9FD1-184959A71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2999" y="1883225"/>
            <a:ext cx="1183978" cy="20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defTabSz="7429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813" dirty="0"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【</a:t>
            </a: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関係者が個人の場合</a:t>
            </a:r>
            <a:r>
              <a:rPr lang="ja-JP" altLang="ja-JP" sz="813" dirty="0"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】</a:t>
            </a:r>
            <a:endParaRPr lang="ja-JP" altLang="ja-JP" sz="488" dirty="0">
              <a:latin typeface="ＭＳ Ｐ明朝" pitchFamily="18" charset="-128"/>
              <a:ea typeface="ＭＳ Ｐ明朝" pitchFamily="18" charset="-128"/>
              <a:cs typeface="ＭＳ Ｐゴシック" pitchFamily="50" charset="-128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3864416E-741C-4F92-B7C9-2A4B091CF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47" y="1059179"/>
            <a:ext cx="3018431" cy="213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indent="108344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900" b="1" dirty="0">
                <a:latin typeface="ＭＳ Ｐ明朝" pitchFamily="18" charset="-128"/>
                <a:ea typeface="ＭＳ Ｐ明朝" pitchFamily="18" charset="-128"/>
              </a:rPr>
              <a:t>書式１　非開示情報　１　【関係者の</a:t>
            </a:r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許諾</a:t>
            </a:r>
            <a:r>
              <a:rPr lang="ja-JP" altLang="ja-JP" sz="900" b="1" dirty="0">
                <a:latin typeface="ＭＳ Ｐ明朝" pitchFamily="18" charset="-128"/>
                <a:ea typeface="ＭＳ Ｐ明朝" pitchFamily="18" charset="-128"/>
              </a:rPr>
              <a:t>に関する確認】</a:t>
            </a:r>
            <a:endParaRPr lang="ja-JP" altLang="en-US" sz="900" b="1" dirty="0">
              <a:latin typeface="ＭＳ Ｐ明朝" pitchFamily="18" charset="-128"/>
              <a:ea typeface="ＭＳ Ｐ明朝" pitchFamily="18" charset="-128"/>
              <a:cs typeface="ＭＳ Ｐゴシック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0B31B94-926E-44DE-8C2B-08766C28B75E}"/>
              </a:ext>
            </a:extLst>
          </p:cNvPr>
          <p:cNvSpPr txBox="1"/>
          <p:nvPr/>
        </p:nvSpPr>
        <p:spPr>
          <a:xfrm>
            <a:off x="2655614" y="296991"/>
            <a:ext cx="43359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（プロジェクト名称（</a:t>
            </a:r>
            <a:r>
              <a:rPr lang="ja-JP" altLang="ja-JP" sz="900" dirty="0">
                <a:latin typeface="ＭＳ Ｐ明朝" pitchFamily="18" charset="-128"/>
                <a:ea typeface="ＭＳ Ｐ明朝" pitchFamily="18" charset="-128"/>
              </a:rPr>
              <a:t>「○○プロジェクト」または「○○ＣＭ業務」とし「○○工事」は不可</a:t>
            </a:r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））</a:t>
            </a: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C4AF8B23-950E-4CAB-B093-C06777EAF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888" y="3555131"/>
            <a:ext cx="2741029" cy="213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indent="108344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900" b="1" dirty="0">
                <a:latin typeface="ＭＳ Ｐ明朝" pitchFamily="18" charset="-128"/>
                <a:ea typeface="ＭＳ Ｐ明朝" pitchFamily="18" charset="-128"/>
              </a:rPr>
              <a:t>書式２　非開示情報　２　【担当者に関する情報】</a:t>
            </a:r>
            <a:endParaRPr lang="ja-JP" altLang="en-US" sz="900" b="1" dirty="0">
              <a:latin typeface="ＭＳ Ｐ明朝" pitchFamily="18" charset="-128"/>
              <a:ea typeface="ＭＳ Ｐ明朝" pitchFamily="18" charset="-128"/>
              <a:cs typeface="ＭＳ Ｐゴシック" pitchFamily="50" charset="-128"/>
            </a:endParaRP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9AF9E4F9-39A6-4B66-A8BC-50BE4910F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058795"/>
              </p:ext>
            </p:extLst>
          </p:nvPr>
        </p:nvGraphicFramePr>
        <p:xfrm>
          <a:off x="372241" y="3861691"/>
          <a:ext cx="9130329" cy="2596121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373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5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1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6011">
                <a:tc rowSpan="4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業務委託者に関する情報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担当者名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u="none" strike="noStrike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担当者の連絡先　住所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u="none" strike="noStrike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担当者の連絡先　電話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u="none" strike="noStrike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担当者の連絡先　</a:t>
                      </a:r>
                      <a:r>
                        <a:rPr lang="en-US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e-mail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u="none" strike="noStrike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011">
                <a:tc rowSpan="7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応募者に関する情報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担当者名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担当者の連絡先　住所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担当者の連絡先　電話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担当者の連絡先　</a:t>
                      </a:r>
                      <a:r>
                        <a:rPr lang="en-US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e-mail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担当者不在の場合の代理者名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代理者の連絡先　電話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代理者の連絡先　</a:t>
                      </a:r>
                      <a:r>
                        <a:rPr lang="en-US" sz="900" kern="0" dirty="0">
                          <a:effectLst/>
                          <a:latin typeface="Century"/>
                          <a:ea typeface="ＭＳ Ｐ明朝"/>
                          <a:cs typeface="ＭＳ Ｐゴシック"/>
                        </a:rPr>
                        <a:t>e-mail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effectLst/>
                          <a:latin typeface="ＭＳ Ｐ明朝"/>
                          <a:ea typeface="ＭＳ 明朝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681" marR="5068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9" name="Rectangle 1">
            <a:extLst>
              <a:ext uri="{FF2B5EF4-FFF2-40B4-BE49-F238E27FC236}">
                <a16:creationId xmlns:a16="http://schemas.microsoft.com/office/drawing/2014/main" id="{A1F04C25-58C6-4312-A94F-7794CBBCE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5299" y="3530109"/>
            <a:ext cx="2869375" cy="20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indent="108344" defTabSz="7429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ＭＳ Ｐゴシック" pitchFamily="50" charset="-128"/>
              </a:rPr>
              <a:t>（</a:t>
            </a:r>
            <a:r>
              <a:rPr lang="ja-JP" altLang="ja-JP" sz="813" dirty="0">
                <a:latin typeface="ＭＳ Ｐ明朝" pitchFamily="18" charset="-128"/>
                <a:ea typeface="ＭＳ Ｐ明朝" pitchFamily="18" charset="-128"/>
                <a:cs typeface="ＭＳ Ｐゴシック" pitchFamily="50" charset="-128"/>
              </a:rPr>
              <a:t>※</a:t>
            </a: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ＭＳ Ｐゴシック" pitchFamily="50" charset="-128"/>
              </a:rPr>
              <a:t>）該当項目の</a:t>
            </a: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チェックボックス（□）を塗りつぶして下さい。</a:t>
            </a:r>
            <a:endParaRPr lang="ja-JP" altLang="en-US" sz="1463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9D2D7CB7-A726-41E5-8C3D-3697DC95E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463685"/>
              </p:ext>
            </p:extLst>
          </p:nvPr>
        </p:nvGraphicFramePr>
        <p:xfrm>
          <a:off x="279240" y="615456"/>
          <a:ext cx="9365434" cy="400240"/>
        </p:xfrm>
        <a:graphic>
          <a:graphicData uri="http://schemas.openxmlformats.org/drawingml/2006/table">
            <a:tbl>
              <a:tblPr/>
              <a:tblGrid>
                <a:gridCol w="9365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書式１</a:t>
                      </a:r>
                      <a:r>
                        <a:rPr lang="ja-JP" altLang="en-US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のページ数制限はありません。書式</a:t>
                      </a:r>
                      <a:r>
                        <a:rPr lang="ja-JP" altLang="ja-JP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２および３は各１ページです。書式４は</a:t>
                      </a:r>
                      <a:r>
                        <a:rPr lang="ja-JP" altLang="en-US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計</a:t>
                      </a:r>
                      <a:r>
                        <a:rPr lang="ja-JP" altLang="en-US" sz="900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/>
                        </a:rPr>
                        <a:t>２</a:t>
                      </a:r>
                      <a:r>
                        <a:rPr lang="ja-JP" altLang="ja-JP" sz="900" b="0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/>
                        </a:rPr>
                        <a:t>ページ</a:t>
                      </a:r>
                      <a:r>
                        <a:rPr lang="ja-JP" altLang="ja-JP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以内としますが、</a:t>
                      </a:r>
                      <a:r>
                        <a:rPr lang="ja-JP" altLang="en-US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プロジェクト概要、</a:t>
                      </a:r>
                      <a:r>
                        <a:rPr lang="ja-JP" altLang="ja-JP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テーマ１、２、３</a:t>
                      </a:r>
                      <a:r>
                        <a:rPr lang="ja-JP" altLang="en-US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、４</a:t>
                      </a:r>
                      <a:r>
                        <a:rPr lang="ja-JP" altLang="ja-JP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についての記述量の配分は自由とします。</a:t>
                      </a:r>
                      <a:endParaRPr lang="en-US" altLang="ja-JP" sz="900" kern="100" dirty="0">
                        <a:solidFill>
                          <a:schemeClr val="tx1"/>
                        </a:solidFill>
                        <a:effectLst/>
                        <a:ea typeface="ＭＳ Ｐ明朝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応募書類は全てＡ４サイズ横置きとし、説明本文は指定フォント（</a:t>
                      </a:r>
                      <a:r>
                        <a:rPr lang="ja-JP" altLang="en-US" sz="900" dirty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 pitchFamily="18" charset="0"/>
                        </a:rPr>
                        <a:t>本文はＭＳＰ明朝、サイズは１０．５ポイント以上）</a:t>
                      </a:r>
                      <a:r>
                        <a:rPr lang="ja-JP" altLang="en-US" sz="900" kern="100" dirty="0">
                          <a:solidFill>
                            <a:schemeClr val="tx1"/>
                          </a:solidFill>
                          <a:effectLst/>
                          <a:ea typeface="ＭＳ Ｐ明朝"/>
                          <a:cs typeface="Times New Roman"/>
                        </a:rPr>
                        <a:t>で横書きを基本として作成してください。段組は自由とします。</a:t>
                      </a:r>
                      <a:endParaRPr kumimoji="1" lang="ja-JP" altLang="ja-JP" sz="900" kern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74295" marR="74295" marT="37148" marB="3714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06613C5-96E8-4A21-B088-75089C33D218}"/>
              </a:ext>
            </a:extLst>
          </p:cNvPr>
          <p:cNvSpPr txBox="1"/>
          <p:nvPr/>
        </p:nvSpPr>
        <p:spPr>
          <a:xfrm>
            <a:off x="253888" y="189140"/>
            <a:ext cx="2540112" cy="223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【CM</a:t>
            </a:r>
            <a:r>
              <a:rPr lang="ja-JP" altLang="en-US" sz="854" b="1" dirty="0">
                <a:latin typeface="ＭＳ Ｐ明朝" pitchFamily="18" charset="-128"/>
                <a:ea typeface="ＭＳ Ｐ明朝" pitchFamily="18" charset="-128"/>
              </a:rPr>
              <a:t>選奨２０２５</a:t>
            </a:r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_CM</a:t>
            </a:r>
            <a:r>
              <a:rPr lang="ja-JP" altLang="en-US" sz="854" b="1" dirty="0">
                <a:latin typeface="ＭＳ Ｐ明朝" pitchFamily="18" charset="-128"/>
                <a:ea typeface="ＭＳ Ｐ明朝" pitchFamily="18" charset="-128"/>
              </a:rPr>
              <a:t>部門賞応募書式</a:t>
            </a:r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】</a:t>
            </a:r>
            <a:endParaRPr lang="ja-JP" altLang="en-US" sz="854" b="1" dirty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564600" y="6520150"/>
            <a:ext cx="228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458683" y="278569"/>
            <a:ext cx="1447317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68B4AC8-87F4-9ED0-791A-21DD11F87B68}"/>
              </a:ext>
            </a:extLst>
          </p:cNvPr>
          <p:cNvSpPr txBox="1"/>
          <p:nvPr/>
        </p:nvSpPr>
        <p:spPr>
          <a:xfrm>
            <a:off x="319965" y="1330855"/>
            <a:ext cx="9266069" cy="513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6"/>
              </a:lnSpc>
            </a:pPr>
            <a:r>
              <a:rPr lang="ja-JP" altLang="en-US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募集要項の「３</a:t>
            </a:r>
            <a:r>
              <a:rPr lang="en-US" altLang="ja-JP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.</a:t>
            </a:r>
            <a:r>
              <a:rPr lang="ja-JP" altLang="en-US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応募方法</a:t>
            </a:r>
            <a:r>
              <a:rPr lang="en-US" altLang="ja-JP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【</a:t>
            </a:r>
            <a:r>
              <a:rPr lang="ja-JP" altLang="en-US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応募資格</a:t>
            </a:r>
            <a:r>
              <a:rPr lang="en-US" altLang="ja-JP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】</a:t>
            </a:r>
            <a:r>
              <a:rPr lang="ja-JP" altLang="en-US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① 」及び「５．受賞候補者への内示、受賞候補者に求められる手続き</a:t>
            </a:r>
            <a:r>
              <a:rPr lang="ja-JP" altLang="ja-JP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の</a:t>
            </a:r>
            <a:r>
              <a:rPr lang="en-US" altLang="ja-JP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【</a:t>
            </a:r>
            <a:r>
              <a:rPr lang="ja-JP" altLang="en-US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手続き１</a:t>
            </a:r>
            <a:r>
              <a:rPr lang="en-US" altLang="ja-JP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】</a:t>
            </a:r>
            <a:r>
              <a:rPr lang="ja-JP" altLang="en-US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」の記載に</a:t>
            </a:r>
            <a:r>
              <a:rPr lang="ja-JP" altLang="ja-JP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基づ</a:t>
            </a:r>
            <a:r>
              <a:rPr lang="ja-JP" altLang="en-US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き、許諾</a:t>
            </a:r>
            <a:r>
              <a:rPr lang="ja-JP" altLang="ja-JP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を必要とする関係者名を全て記して、それらの関係者から</a:t>
            </a:r>
            <a:r>
              <a:rPr lang="ja-JP" altLang="en-US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許諾</a:t>
            </a:r>
            <a:r>
              <a:rPr lang="ja-JP" altLang="ja-JP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を得ている事を</a:t>
            </a:r>
            <a:r>
              <a:rPr lang="ja-JP" altLang="en-US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記載</a:t>
            </a:r>
            <a:r>
              <a:rPr lang="ja-JP" altLang="ja-JP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して</a:t>
            </a:r>
            <a:r>
              <a:rPr lang="ja-JP" altLang="en-US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ください。</a:t>
            </a:r>
            <a:endParaRPr lang="ja-JP" altLang="ja-JP" sz="900" kern="100" dirty="0">
              <a:latin typeface="ＭＳ Ｐ明朝" panose="02020600040205080304" pitchFamily="18" charset="-128"/>
              <a:ea typeface="ＭＳ Ｐ明朝" panose="02020600040205080304" pitchFamily="18" charset="-128"/>
              <a:cs typeface="Times New Roman"/>
            </a:endParaRPr>
          </a:p>
          <a:p>
            <a:pPr>
              <a:lnSpc>
                <a:spcPts val="1406"/>
              </a:lnSpc>
            </a:pPr>
            <a:r>
              <a:rPr lang="ja-JP" altLang="ja-JP" sz="9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rPr>
              <a:t>以下のフォームを必要に応じてコピーして記入してください。</a:t>
            </a:r>
            <a:endParaRPr lang="ja-JP" altLang="en-US" sz="9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08CE6B10-1DEA-7F91-E601-7F5E17891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598277"/>
              </p:ext>
            </p:extLst>
          </p:nvPr>
        </p:nvGraphicFramePr>
        <p:xfrm>
          <a:off x="334183" y="2105306"/>
          <a:ext cx="4513809" cy="128570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353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0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1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関係者名（担当者名）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ＭＳ Ｐ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1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プロジェクトとの関係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087744"/>
                  </a:ext>
                </a:extLst>
              </a:tr>
              <a:tr h="2571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許諾内容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許諾</a:t>
                      </a: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を確認した日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ＭＳ Ｐ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1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許諾</a:t>
                      </a: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を確認した方法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□</a:t>
                      </a: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 文書　　</a:t>
                      </a:r>
                      <a:r>
                        <a:rPr lang="ja-JP" altLang="en-US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□</a:t>
                      </a: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 口頭　　</a:t>
                      </a:r>
                      <a:r>
                        <a:rPr lang="ja-JP" altLang="en-US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□</a:t>
                      </a: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 その他（</a:t>
                      </a:r>
                      <a:r>
                        <a:rPr lang="ja-JP" altLang="en-US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　　　　</a:t>
                      </a: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）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BDF22684-E561-72D3-6821-B6DACD4BB1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512578"/>
              </p:ext>
            </p:extLst>
          </p:nvPr>
        </p:nvGraphicFramePr>
        <p:xfrm>
          <a:off x="4988761" y="2105306"/>
          <a:ext cx="4513809" cy="127918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351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2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06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関係者名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ＭＳ Ｐ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1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プロジェクトとの関係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ＭＳ Ｐ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許諾内容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4966972"/>
                  </a:ext>
                </a:extLst>
              </a:tr>
              <a:tr h="2571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許諾</a:t>
                      </a: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を確認した日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ＭＳ Ｐ明朝"/>
                          <a:ea typeface="ＭＳ 明朝"/>
                          <a:cs typeface="Times New Roman"/>
                        </a:rPr>
                        <a:t> 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1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許諾</a:t>
                      </a: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を確認した方法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□ 文書　　□ 口頭　　□ その他（</a:t>
                      </a:r>
                      <a:r>
                        <a:rPr kumimoji="1" lang="ja-JP" altLang="en-US" sz="900" kern="120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　　　　</a:t>
                      </a:r>
                      <a:r>
                        <a:rPr lang="ja-JP" sz="900" kern="100" dirty="0">
                          <a:effectLst/>
                          <a:latin typeface="Century"/>
                          <a:ea typeface="ＭＳ Ｐ明朝"/>
                          <a:cs typeface="Times New Roman"/>
                        </a:rPr>
                        <a:t>）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5721" marR="55721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58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0B31B94-926E-44DE-8C2B-08766C28B75E}"/>
              </a:ext>
            </a:extLst>
          </p:cNvPr>
          <p:cNvSpPr txBox="1"/>
          <p:nvPr/>
        </p:nvSpPr>
        <p:spPr>
          <a:xfrm>
            <a:off x="2655614" y="319429"/>
            <a:ext cx="44643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（プロジェクト名称（</a:t>
            </a:r>
            <a:r>
              <a:rPr lang="ja-JP" altLang="ja-JP" sz="900" dirty="0">
                <a:latin typeface="ＭＳ Ｐ明朝" pitchFamily="18" charset="-128"/>
                <a:ea typeface="ＭＳ Ｐ明朝" pitchFamily="18" charset="-128"/>
              </a:rPr>
              <a:t>「○○プロジェクト」または「○○ＣＭ業務」とし「○○工事」は不可</a:t>
            </a:r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））</a:t>
            </a: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7BD027C3-B14F-47CB-8BF0-5022DC2AA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63" y="8543490"/>
            <a:ext cx="2869375" cy="20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indent="108344" defTabSz="7429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ＭＳ Ｐゴシック" pitchFamily="50" charset="-128"/>
              </a:rPr>
              <a:t>（</a:t>
            </a:r>
            <a:r>
              <a:rPr lang="ja-JP" altLang="ja-JP" sz="813" dirty="0">
                <a:latin typeface="ＭＳ Ｐ明朝" pitchFamily="18" charset="-128"/>
                <a:ea typeface="ＭＳ Ｐ明朝" pitchFamily="18" charset="-128"/>
                <a:cs typeface="ＭＳ Ｐゴシック" pitchFamily="50" charset="-128"/>
              </a:rPr>
              <a:t>※</a:t>
            </a: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ＭＳ Ｐゴシック" pitchFamily="50" charset="-128"/>
              </a:rPr>
              <a:t>）該当項目の</a:t>
            </a: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チェックボックス（□）を塗りつぶして下さい。</a:t>
            </a:r>
            <a:endParaRPr lang="ja-JP" altLang="en-US" sz="1463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2" name="Rectangle 1">
            <a:extLst>
              <a:ext uri="{FF2B5EF4-FFF2-40B4-BE49-F238E27FC236}">
                <a16:creationId xmlns:a16="http://schemas.microsoft.com/office/drawing/2014/main" id="{7DA4B532-A609-4E24-8E21-F660CBB05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14" y="548905"/>
            <a:ext cx="1351808" cy="213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indent="108344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900" b="1" dirty="0">
                <a:latin typeface="ＭＳ Ｐ明朝" pitchFamily="18" charset="-128"/>
                <a:ea typeface="ＭＳ Ｐ明朝" pitchFamily="18" charset="-128"/>
              </a:rPr>
              <a:t>書式</a:t>
            </a:r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３</a:t>
            </a:r>
            <a:r>
              <a:rPr lang="ja-JP" altLang="ja-JP" sz="900" b="1" dirty="0">
                <a:latin typeface="ＭＳ Ｐ明朝" pitchFamily="18" charset="-128"/>
                <a:ea typeface="ＭＳ Ｐ明朝" pitchFamily="18" charset="-128"/>
              </a:rPr>
              <a:t>　【</a:t>
            </a:r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基本情報</a:t>
            </a:r>
            <a:r>
              <a:rPr lang="ja-JP" altLang="ja-JP" sz="900" b="1" dirty="0">
                <a:latin typeface="ＭＳ Ｐ明朝" pitchFamily="18" charset="-128"/>
                <a:ea typeface="ＭＳ Ｐ明朝" pitchFamily="18" charset="-128"/>
              </a:rPr>
              <a:t>】</a:t>
            </a:r>
            <a:endParaRPr lang="ja-JP" altLang="en-US" sz="900" b="1" dirty="0">
              <a:latin typeface="ＭＳ Ｐ明朝" pitchFamily="18" charset="-128"/>
              <a:ea typeface="ＭＳ Ｐ明朝" pitchFamily="18" charset="-128"/>
              <a:cs typeface="ＭＳ Ｐゴシック" pitchFamily="50" charset="-128"/>
            </a:endParaRPr>
          </a:p>
        </p:txBody>
      </p:sp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6538AC7A-BEA1-4FDA-ABB9-FB9FF52D68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663577"/>
              </p:ext>
            </p:extLst>
          </p:nvPr>
        </p:nvGraphicFramePr>
        <p:xfrm>
          <a:off x="303391" y="778370"/>
          <a:ext cx="4573410" cy="574704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694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8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4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2253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プロジェクトの基本情報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プロジェクト名称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「○○プロジェクト」</a:t>
                      </a:r>
                      <a:r>
                        <a:rPr lang="ja-JP" sz="900" kern="0" dirty="0">
                          <a:solidFill>
                            <a:srgbClr val="000000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または「○○ＣＭ業務」とし「○○工事」は不可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所在地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○○県○○市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2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種別１（※）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□新築・□改修・□その他（具体的に記載）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6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種別２（※）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□住宅建築・□非住宅建築・□土木・□その他（具体的に記載）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253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業務委託者に関する情報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業務委託者名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 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2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業務委託者の所在地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○○県○○市</a:t>
                      </a:r>
                      <a:endParaRPr lang="ja-JP" alt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3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種別（</a:t>
                      </a:r>
                      <a:r>
                        <a:rPr lang="en-US" altLang="ja-JP" sz="900" kern="10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※</a:t>
                      </a:r>
                      <a:r>
                        <a:rPr lang="ja-JP" altLang="en-US" sz="900" kern="10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□個人・□法人</a:t>
                      </a:r>
                      <a:r>
                        <a:rPr lang="ja-JP" altLang="en-US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・□その他（具体的に記載）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253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応募者に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関する情報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応募者（法人）名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91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種別（※）</a:t>
                      </a:r>
                      <a:r>
                        <a:rPr lang="ja-JP" alt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応募者（法人）の</a:t>
                      </a:r>
                      <a:endParaRPr lang="en-US" altLang="ja-JP" sz="900" kern="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所在地</a:t>
                      </a:r>
                      <a:endParaRPr lang="en-US" altLang="ja-JP" sz="900" kern="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 </a:t>
                      </a:r>
                      <a:r>
                        <a:rPr lang="ja-JP" altLang="en-US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○○県○○市</a:t>
                      </a:r>
                      <a:endParaRPr lang="ja-JP" alt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47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種別（※）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□ＣＭ専門会社、□設計事務所系、□施工会社系、□その他（具体的に記載）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66284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応募の対象となる</a:t>
                      </a:r>
                      <a:r>
                        <a:rPr lang="en-US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CM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業務を行った段階</a:t>
                      </a:r>
                      <a:endParaRPr lang="en-US" altLang="ja-JP" sz="900" kern="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（※）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複数選択可　　　　　</a:t>
                      </a:r>
                      <a:r>
                        <a:rPr lang="ja-JP" altLang="en-US" sz="900" kern="0" dirty="0">
                          <a:solidFill>
                            <a:srgbClr val="FF0000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　　　　</a:t>
                      </a:r>
                      <a:endParaRPr lang="ja-JP" altLang="ja-JP" sz="900" kern="100" dirty="0">
                        <a:solidFill>
                          <a:srgbClr val="FF0000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58500" marR="74295" marT="37148" marB="37148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□事業構想段階、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□基本計画段階、□基本設計段階、□実施設計段階、□工事発注段階、□工事段階、□完成後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　　　　　　　　　　　</a:t>
                      </a:r>
                      <a:endParaRPr lang="ja-JP" sz="900" strike="sngStrike" kern="1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609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CMR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（受託者）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の選定方法（※）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58500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□特命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□プロポーザル、□その他（具体的に記載）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080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設計と施工の発注形式（※）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58500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□設計・施工分離、□設計施工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一括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□ＥＣＩ、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□その他（具体的に記載）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　　　　　　　　　　</a:t>
                      </a:r>
                      <a:r>
                        <a:rPr lang="en-US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ECI :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 </a:t>
                      </a:r>
                      <a:r>
                        <a:rPr lang="en-US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Early Contractor Involvement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の略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268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設計者の選定（※）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58500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設計競技、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□プロポーザル、□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資質評価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特命随意契約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</a:t>
                      </a:r>
                      <a:endParaRPr lang="en-US" altLang="ja-JP" sz="900" kern="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ＭＳ Ｐゴシック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競争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入札、□その他（具体的に記載）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631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工事</a:t>
                      </a:r>
                      <a:r>
                        <a:rPr lang="ja-JP" altLang="en-US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施工者</a:t>
                      </a: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の</a:t>
                      </a:r>
                      <a:r>
                        <a:rPr lang="ja-JP" altLang="en-US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選定</a:t>
                      </a:r>
                      <a:r>
                        <a:rPr lang="ja-JP" sz="900" kern="0" dirty="0"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（※）</a:t>
                      </a:r>
                      <a:endParaRPr lang="ja-JP" sz="900" kern="100" dirty="0"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58500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価格競争、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総合評価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技術提案・交渉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、□その他（具体的に記載）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613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設計施工者の選定時期（</a:t>
                      </a:r>
                      <a:r>
                        <a:rPr lang="en-US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※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）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58500" marR="40444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□事業構想段階、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基本計画完了時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基本設計完了時</a:t>
                      </a:r>
                      <a:r>
                        <a:rPr 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、□その他（具体的に記載）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31" name="表 30">
            <a:extLst>
              <a:ext uri="{FF2B5EF4-FFF2-40B4-BE49-F238E27FC236}">
                <a16:creationId xmlns:a16="http://schemas.microsoft.com/office/drawing/2014/main" id="{15D268BA-24B6-48EF-B48D-81B1BAB71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571609"/>
              </p:ext>
            </p:extLst>
          </p:nvPr>
        </p:nvGraphicFramePr>
        <p:xfrm>
          <a:off x="5029200" y="778371"/>
          <a:ext cx="4609179" cy="558647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57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474">
                  <a:extLst>
                    <a:ext uri="{9D8B030D-6E8A-4147-A177-3AD203B41FA5}">
                      <a16:colId xmlns:a16="http://schemas.microsoft.com/office/drawing/2014/main" val="586128547"/>
                    </a:ext>
                  </a:extLst>
                </a:gridCol>
                <a:gridCol w="814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32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3230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CM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業務内容（</a:t>
                      </a:r>
                      <a:r>
                        <a:rPr lang="en-US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※</a:t>
                      </a:r>
                      <a:r>
                        <a:rPr lang="ja-JP" altLang="en-US" sz="900" kern="10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）</a:t>
                      </a:r>
                      <a:endParaRPr lang="ja-JP" alt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業務契約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期間</a:t>
                      </a:r>
                    </a:p>
                  </a:txBody>
                  <a:tcPr marL="40444" marR="40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○○○○年○月～○○○○年○月</a:t>
                      </a: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875609">
                <a:tc rowSpan="6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900" kern="100" dirty="0">
                        <a:noFill/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900" kern="100" dirty="0">
                        <a:noFill/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共通業務</a:t>
                      </a:r>
                    </a:p>
                  </a:txBody>
                  <a:tcPr marL="40444" marR="40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発注者の目標・要求の確認と更新、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プロジェクトの推進と管理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</a:t>
                      </a:r>
                      <a:endParaRPr lang="en-US" altLang="ja-JP" sz="900" kern="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設計者・施工者・監理者の選定・発注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</a:t>
                      </a:r>
                      <a:endParaRPr lang="en-US" altLang="ja-JP" sz="900" kern="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プロジェクト構成員の役割分担の明確化と</a:t>
                      </a:r>
                      <a:r>
                        <a:rPr lang="ja-JP" altLang="en-US" sz="900" kern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更新、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プロジェクト情報管理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</a:t>
                      </a:r>
                      <a:endParaRPr lang="en-US" altLang="ja-JP" sz="900" kern="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プロジェクトにおけるリスクについての説明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クレームへの対応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</a:t>
                      </a:r>
                      <a:endParaRPr lang="en-US" altLang="ja-JP" sz="900" kern="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ＣＭ業務報告書の作成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、□その他（具体的に記載）</a:t>
                      </a:r>
                      <a:endParaRPr lang="ja-JP" altLang="ja-JP" sz="900" kern="100" dirty="0"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0444" marR="404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49777" marR="49777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187390"/>
                  </a:ext>
                </a:extLst>
              </a:tr>
              <a:tr h="384971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050" kern="100" dirty="0">
                        <a:solidFill>
                          <a:srgbClr val="FF0000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9777" marR="49777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事業構想段階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基本計画段階</a:t>
                      </a: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事業構想、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基本計画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、□その他（具体的に記載）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38872305"/>
                  </a:ext>
                </a:extLst>
              </a:tr>
              <a:tr h="386353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050" kern="100" dirty="0">
                        <a:solidFill>
                          <a:srgbClr val="FF0000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9777" marR="49777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基本設計段階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基本設計の方針検討、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基本設計への支援と確認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基本設計図書等の内容の確認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、□その他（具体的に記載）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80624541"/>
                  </a:ext>
                </a:extLst>
              </a:tr>
              <a:tr h="386353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050" kern="100" dirty="0">
                        <a:solidFill>
                          <a:srgbClr val="FF0000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9777" marR="49777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実施設計段階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実施設計の方針検討、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実施設計への支援と確認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実施設計図書等の内容の確認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、□その他（具体的に記載）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45420865"/>
                  </a:ext>
                </a:extLst>
              </a:tr>
              <a:tr h="397657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050" kern="100" dirty="0">
                        <a:solidFill>
                          <a:srgbClr val="FF0000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9777" marR="49777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工事施工段階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工事施工準備、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工事施工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竣工・引渡し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、□その他（具体的に記載）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0205481"/>
                  </a:ext>
                </a:extLst>
              </a:tr>
              <a:tr h="384971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050" kern="100" dirty="0">
                        <a:solidFill>
                          <a:srgbClr val="FF0000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9777" marR="49777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完成後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□不具合・瑕疵への対応、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□</a:t>
                      </a:r>
                      <a:r>
                        <a:rPr lang="ja-JP" altLang="en-US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引渡し後のアフターケア・運営維持管理</a:t>
                      </a:r>
                      <a:r>
                        <a:rPr lang="ja-JP" altLang="ja-JP" sz="900" kern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ＭＳ Ｐゴシック"/>
                        </a:rPr>
                        <a:t>、□その他（具体的に記載）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10899976"/>
                  </a:ext>
                </a:extLst>
              </a:tr>
              <a:tr h="2437330">
                <a:tc gridSpan="4">
                  <a:txBody>
                    <a:bodyPr/>
                    <a:lstStyle/>
                    <a:p>
                      <a:r>
                        <a:rPr kumimoji="1" lang="en-US" altLang="ja-JP" sz="9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&lt;CM</a:t>
                      </a:r>
                      <a:r>
                        <a:rPr kumimoji="1" lang="ja-JP" altLang="en-US" sz="9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業務概要</a:t>
                      </a:r>
                      <a:r>
                        <a:rPr kumimoji="1" lang="en-US" altLang="ja-JP" sz="9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&gt;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応募プロジェクトのマネジメント概要を①～③の内容で記載ください。</a:t>
                      </a:r>
                      <a:endParaRPr kumimoji="1" lang="en-US" altLang="ja-JP" sz="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プロジェクト規模や施設内容を示すのではなく、実施したマネジメント内容の記載をお願いします。</a:t>
                      </a:r>
                      <a:endParaRPr kumimoji="1" lang="en-US" altLang="ja-JP" sz="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マネジメント業務であることの判断が困難な場合には、審査対象外となる場合があります。</a:t>
                      </a:r>
                      <a:endParaRPr kumimoji="1" lang="en-US" altLang="ja-JP" sz="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　　　　　　　　　　　　　　　　　　　　　　　　　　　　　　　　　　　　　　　　　　　　　　　　　　　　　</a:t>
                      </a:r>
                      <a:r>
                        <a:rPr kumimoji="1" lang="ja-JP" altLang="en-US" sz="900" dirty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</a:t>
                      </a:r>
                      <a:endParaRPr kumimoji="1" lang="en-US" altLang="ja-JP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ja-JP" altLang="en-US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0444" marR="40444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49777" marR="49777" marT="0" marB="0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813091"/>
                  </a:ext>
                </a:extLst>
              </a:tr>
            </a:tbl>
          </a:graphicData>
        </a:graphic>
      </p:graphicFrame>
      <p:sp>
        <p:nvSpPr>
          <p:cNvPr id="32" name="Rectangle 1">
            <a:extLst>
              <a:ext uri="{FF2B5EF4-FFF2-40B4-BE49-F238E27FC236}">
                <a16:creationId xmlns:a16="http://schemas.microsoft.com/office/drawing/2014/main" id="{1035B555-6890-404E-B9B5-3563BBDA9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5361" y="6364845"/>
            <a:ext cx="2869375" cy="20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indent="108344" defTabSz="7429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ＭＳ Ｐゴシック" pitchFamily="50" charset="-128"/>
              </a:rPr>
              <a:t>（</a:t>
            </a:r>
            <a:r>
              <a:rPr lang="ja-JP" altLang="ja-JP" sz="813" dirty="0">
                <a:latin typeface="ＭＳ Ｐ明朝" pitchFamily="18" charset="-128"/>
                <a:ea typeface="ＭＳ Ｐ明朝" pitchFamily="18" charset="-128"/>
                <a:cs typeface="ＭＳ Ｐゴシック" pitchFamily="50" charset="-128"/>
              </a:rPr>
              <a:t>※</a:t>
            </a: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ＭＳ Ｐゴシック" pitchFamily="50" charset="-128"/>
              </a:rPr>
              <a:t>）該当項目の</a:t>
            </a:r>
            <a:r>
              <a:rPr lang="ja-JP" altLang="en-US" sz="813" dirty="0"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チェックボックス（□）を塗りつぶして下さい。</a:t>
            </a:r>
            <a:endParaRPr lang="ja-JP" altLang="en-US" sz="1463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80017" y="4767613"/>
            <a:ext cx="4307544" cy="1343316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① 当該プロジェクトにおける応募者の役割、関わり方</a:t>
            </a:r>
            <a:endParaRPr lang="en-US" altLang="ja-JP" sz="813" strike="sngStrike" dirty="0">
              <a:solidFill>
                <a:schemeClr val="accent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・発注者・設計者・施工者などとの関係性など</a:t>
            </a:r>
            <a:endParaRPr lang="en-US" altLang="ja-JP" sz="813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・プロジェクトを推進する上で（マネジメント面から）果たした役割など</a:t>
            </a:r>
            <a:endParaRPr lang="en-US" altLang="ja-JP" sz="813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②　実施したマネジメントの概要</a:t>
            </a:r>
            <a:endParaRPr lang="en-US" altLang="ja-JP" sz="813" strike="sngStrike" dirty="0">
              <a:solidFill>
                <a:schemeClr val="accent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・プロジェクトの課題</a:t>
            </a:r>
            <a:endParaRPr lang="en-US" altLang="ja-JP" sz="813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・ＰＪ課題の解消に向けて実施したマネジメント内容の概要　</a:t>
            </a:r>
            <a:endParaRPr lang="en-US" altLang="ja-JP" sz="813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➂　実施したマネジメントによる成果で特筆すべき事項</a:t>
            </a:r>
            <a:endParaRPr lang="en-US" altLang="ja-JP" sz="813" strike="sngStrike" dirty="0">
              <a:solidFill>
                <a:schemeClr val="accent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・マネジメント成果としての「</a:t>
            </a:r>
            <a:r>
              <a:rPr lang="en-US" altLang="ja-JP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PJ</a:t>
            </a:r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課題の解消状況」、「</a:t>
            </a:r>
            <a:r>
              <a:rPr lang="en-US" altLang="ja-JP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PJ</a:t>
            </a:r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目標の達成状況」など</a:t>
            </a:r>
            <a:endParaRPr lang="en-US" altLang="ja-JP" sz="813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813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①～③については、各</a:t>
            </a:r>
            <a:r>
              <a:rPr lang="en-US" altLang="ja-JP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100</a:t>
            </a:r>
            <a:r>
              <a:rPr lang="ja-JP" altLang="en-US" sz="813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文字以内で簡潔に記載ください。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524079" y="6564965"/>
            <a:ext cx="228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458683" y="327601"/>
            <a:ext cx="1447317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EBD66ED-A429-5AA8-7B02-94D7685F60E4}"/>
              </a:ext>
            </a:extLst>
          </p:cNvPr>
          <p:cNvSpPr txBox="1"/>
          <p:nvPr/>
        </p:nvSpPr>
        <p:spPr>
          <a:xfrm>
            <a:off x="253888" y="189140"/>
            <a:ext cx="2540112" cy="223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【CM</a:t>
            </a:r>
            <a:r>
              <a:rPr lang="ja-JP" altLang="en-US" sz="854" b="1" dirty="0">
                <a:latin typeface="ＭＳ Ｐ明朝" pitchFamily="18" charset="-128"/>
                <a:ea typeface="ＭＳ Ｐ明朝" pitchFamily="18" charset="-128"/>
              </a:rPr>
              <a:t>選奨２０２５</a:t>
            </a:r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_CM</a:t>
            </a:r>
            <a:r>
              <a:rPr lang="ja-JP" altLang="en-US" sz="854" b="1" dirty="0">
                <a:latin typeface="ＭＳ Ｐ明朝" pitchFamily="18" charset="-128"/>
                <a:ea typeface="ＭＳ Ｐ明朝" pitchFamily="18" charset="-128"/>
              </a:rPr>
              <a:t>部門賞応募書式</a:t>
            </a:r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】</a:t>
            </a:r>
            <a:endParaRPr lang="ja-JP" altLang="en-US" sz="854" b="1" dirty="0">
              <a:latin typeface="ＭＳ Ｐ明朝" pitchFamily="18" charset="-128"/>
              <a:ea typeface="ＭＳ Ｐ明朝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2847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0B31B94-926E-44DE-8C2B-08766C28B75E}"/>
              </a:ext>
            </a:extLst>
          </p:cNvPr>
          <p:cNvSpPr txBox="1"/>
          <p:nvPr/>
        </p:nvSpPr>
        <p:spPr>
          <a:xfrm>
            <a:off x="2655614" y="319433"/>
            <a:ext cx="43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（プロジェクト名称（</a:t>
            </a:r>
            <a:r>
              <a:rPr lang="ja-JP" altLang="ja-JP" sz="900" dirty="0">
                <a:latin typeface="ＭＳ Ｐ明朝" pitchFamily="18" charset="-128"/>
                <a:ea typeface="ＭＳ Ｐ明朝" pitchFamily="18" charset="-128"/>
              </a:rPr>
              <a:t>「○○プロジェクト」または「○○ＣＭ業務」とし「○○工事」は不可</a:t>
            </a:r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））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15B69DA8-D98E-4184-9F00-E9CCD1A80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8258" y="6312811"/>
            <a:ext cx="4850687" cy="236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indent="10834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>
                <a:solidFill>
                  <a:prstClr val="black"/>
                </a:solidFill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本文記入時の文字フォントはＭＳＰ明朝、サイズは１０．５ポイント以上として下さい。</a:t>
            </a:r>
            <a:endParaRPr lang="ja-JP" altLang="en-US" sz="1050" dirty="0">
              <a:solidFill>
                <a:prstClr val="black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0E1976C6-FA12-4C27-A7D2-C489107BC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606" y="543770"/>
            <a:ext cx="2915880" cy="213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indent="10834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  <a:cs typeface="Times New Roman" pitchFamily="18" charset="0"/>
              </a:rPr>
              <a:t>書式４　</a:t>
            </a:r>
            <a:r>
              <a:rPr lang="ja-JP" altLang="ja-JP" sz="900" b="1" dirty="0">
                <a:latin typeface="ＭＳ Ｐ明朝" pitchFamily="18" charset="-128"/>
                <a:ea typeface="ＭＳ Ｐ明朝" pitchFamily="18" charset="-128"/>
              </a:rPr>
              <a:t>【</a:t>
            </a:r>
            <a:r>
              <a:rPr lang="ja-JP" altLang="en-US" sz="900" b="1" dirty="0">
                <a:latin typeface="ＭＳ Ｐ明朝" pitchFamily="18" charset="-128"/>
                <a:ea typeface="ＭＳ Ｐ明朝" pitchFamily="18" charset="-128"/>
              </a:rPr>
              <a:t>プロジェクトの概要、</a:t>
            </a:r>
            <a:r>
              <a:rPr lang="ja-JP" altLang="ja-JP" sz="900" b="1" dirty="0">
                <a:latin typeface="ＭＳ Ｐ明朝" pitchFamily="18" charset="-128"/>
                <a:ea typeface="ＭＳ Ｐ明朝" pitchFamily="18" charset="-128"/>
              </a:rPr>
              <a:t>テーマ１からテーマ</a:t>
            </a:r>
            <a:r>
              <a:rPr lang="en-US" altLang="ja-JP" sz="900" b="1" dirty="0">
                <a:latin typeface="ＭＳ Ｐ明朝" pitchFamily="18" charset="-128"/>
                <a:ea typeface="ＭＳ Ｐ明朝" pitchFamily="18" charset="-128"/>
              </a:rPr>
              <a:t>4</a:t>
            </a:r>
            <a:r>
              <a:rPr lang="ja-JP" altLang="ja-JP" sz="900" b="1" dirty="0">
                <a:latin typeface="ＭＳ Ｐ明朝" pitchFamily="18" charset="-128"/>
                <a:ea typeface="ＭＳ Ｐ明朝" pitchFamily="18" charset="-128"/>
              </a:rPr>
              <a:t>】</a:t>
            </a:r>
            <a:endParaRPr lang="ja-JP" altLang="en-US" sz="900" b="1" dirty="0">
              <a:latin typeface="ＭＳ Ｐ明朝" pitchFamily="18" charset="-128"/>
              <a:ea typeface="ＭＳ Ｐ明朝" pitchFamily="18" charset="-128"/>
              <a:cs typeface="ＭＳ Ｐゴシック" pitchFamily="50" charset="-128"/>
            </a:endParaRP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DB8F8C3A-71B4-4352-9C33-340C11228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764800"/>
              </p:ext>
            </p:extLst>
          </p:nvPr>
        </p:nvGraphicFramePr>
        <p:xfrm>
          <a:off x="279606" y="774601"/>
          <a:ext cx="9343639" cy="552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43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209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ts val="14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下記のテーマ</a:t>
                      </a:r>
                      <a:r>
                        <a:rPr lang="ja-JP" altLang="en-US" sz="1050" b="0" strike="noStrike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を参考とし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、</a:t>
                      </a:r>
                      <a:r>
                        <a:rPr lang="en-US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CM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業務（マネジメント手法）に関する内容を記述ください。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ts val="14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＜　　＞は審査の視点における補足説明ですが、各テーマの記述や図版の構成は、応募プロジェクト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の特性、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ＣＭ業務の規模・内容に応じて適宜工夫して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、わかりやすく記述して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ください。</a:t>
                      </a:r>
                      <a:endParaRPr lang="ja-JP" altLang="en-US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ts val="14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いくつかのテーマを統合して記述することは可とします。</a:t>
                      </a:r>
                      <a:endParaRPr lang="en-US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ts val="14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このページにおいては、場所名、個人名、企業名、資機材・工法などの実名を公表できない場合は適宜匿名で記載ください。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ts val="14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■</a:t>
                      </a:r>
                      <a:r>
                        <a:rPr lang="ja-JP" altLang="en-US" sz="1050" b="1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プロジェクトの概要　</a:t>
                      </a: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プロジェクトの全体像を伝える図版１点（代表的な写真や概念図など）を示して下さい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。</a:t>
                      </a: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（選奨受賞時には紹介用のサムネイル写真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およびパンフレット等掲載写真</a:t>
                      </a:r>
                      <a:r>
                        <a:rPr lang="ja-JP" altLang="ja-JP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とします）</a:t>
                      </a:r>
                      <a:endParaRPr lang="en-US" altLang="ja-JP" sz="1050" b="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ＭＳ Ｐゴシック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図版縦横比は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3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：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4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（縦：横）としてください。（データサイズは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1024×768pixel 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または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,8cm×6cm350dpi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ＭＳ Ｐゴシック"/>
                        </a:rPr>
                        <a:t>を目安）</a:t>
                      </a:r>
                      <a:endParaRPr lang="en-US" altLang="ja-JP" sz="1050" b="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ＭＳ Ｐゴシック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＜プロジェクトの特徴を示す写真（外観・内観を問わず）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もしくは、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プロジェクトの規模、用途を、図表等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、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判り易く記述してください＞</a:t>
                      </a:r>
                      <a:r>
                        <a:rPr kumimoji="1" lang="en-US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   </a:t>
                      </a:r>
                      <a:endParaRPr lang="en-US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endParaRPr lang="ja-JP" altLang="en-US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■</a:t>
                      </a:r>
                      <a:r>
                        <a:rPr lang="ja-JP" altLang="ja-JP" sz="1050" b="1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テーマ</a:t>
                      </a:r>
                      <a:r>
                        <a:rPr lang="ja-JP" altLang="en-US" sz="1050" b="1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 　</a:t>
                      </a:r>
                      <a:endParaRPr lang="ja-JP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①＜プロジェクト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若しくは発注者の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課題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について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＞</a:t>
                      </a:r>
                    </a:p>
                    <a:p>
                      <a:pPr marL="266700" indent="-266700"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</a:t>
                      </a:r>
                      <a:r>
                        <a:rPr lang="en-US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 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ＣＭＲ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がなぜその事を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課題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としたか、背景などを含めて記述してください。</a:t>
                      </a:r>
                      <a:endParaRPr lang="ja-JP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②＜ＣＭＲは上記の課題解決にあたってどのような方法を提案したか、あるいは自ら実行したか＞</a:t>
                      </a: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</a:t>
                      </a:r>
                      <a:r>
                        <a:rPr lang="en-US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 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課題解決のプロセス、スケジュールをどのように整理し、進捗を管理したか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、などについて記述してください。</a:t>
                      </a: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③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＜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具体的な解決策の実施による効果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＞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　　　　　</a:t>
                      </a:r>
                      <a:endParaRPr lang="en-US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　　</a:t>
                      </a:r>
                      <a:r>
                        <a:rPr lang="en-US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②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の方法による具体的な効果について記述してください。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同様他事例に向けての提言など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があれば併記してください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。</a:t>
                      </a: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④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＜発注者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（委託者）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はＣＭＲ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（受託者）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の業務に対してどのような評価をしたか＞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</a:t>
                      </a:r>
                      <a:endParaRPr lang="en-US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 algn="just"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　　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プロジェクト完了後（施設稼働後、入居開始後）のエンドユーザー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、設計者、施工者等関係者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からの評価など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を記述してください。</a:t>
                      </a:r>
                      <a:endParaRPr lang="ja-JP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ts val="1430"/>
                        </a:lnSpc>
                      </a:pP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⑤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＜ＣＭＲが本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部門賞の</a:t>
                      </a:r>
                      <a:r>
                        <a:rPr lang="ja-JP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応募にあたり、最もアピールしたいこと＞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　　　　　　　　　　　　　　</a:t>
                      </a:r>
                      <a:r>
                        <a:rPr kumimoji="1"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  </a:t>
                      </a:r>
                      <a:endParaRPr kumimoji="1" lang="en-US" altLang="ja-JP" sz="1050" b="0" kern="100" dirty="0">
                        <a:solidFill>
                          <a:schemeClr val="tx1"/>
                        </a:solidFill>
                        <a:effectLst/>
                        <a:latin typeface="ＭＳ Ｐ明朝" panose="02020600040205080304" pitchFamily="18" charset="-128"/>
                        <a:ea typeface="ＭＳ Ｐ明朝" panose="02020600040205080304" pitchFamily="18" charset="-128"/>
                        <a:cs typeface="Times New Roman"/>
                      </a:endParaRPr>
                    </a:p>
                    <a:p>
                      <a:pPr>
                        <a:lnSpc>
                          <a:spcPts val="1430"/>
                        </a:lnSpc>
                      </a:pPr>
                      <a:r>
                        <a:rPr kumimoji="1"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　　　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特筆すべきプロジェクトの特徴、上記テーマに該当しないアピールポイントなど。</a:t>
                      </a:r>
                      <a:r>
                        <a:rPr kumimoji="1" lang="en-US" altLang="ja-JP" sz="1050" b="0" kern="100" dirty="0">
                          <a:solidFill>
                            <a:schemeClr val="tx1"/>
                          </a:solidFill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  <a:cs typeface="Times New Roman"/>
                        </a:rPr>
                        <a:t>  </a:t>
                      </a:r>
                    </a:p>
                  </a:txBody>
                  <a:tcPr marL="74295" marR="74295" marT="37148" marB="3714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9508945" y="6527717"/>
            <a:ext cx="228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458683" y="327601"/>
            <a:ext cx="1447317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0BC6F6F-FEE7-466C-44A1-A22C482C21BB}"/>
              </a:ext>
            </a:extLst>
          </p:cNvPr>
          <p:cNvSpPr txBox="1"/>
          <p:nvPr/>
        </p:nvSpPr>
        <p:spPr>
          <a:xfrm>
            <a:off x="253888" y="189140"/>
            <a:ext cx="2540112" cy="223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【CM</a:t>
            </a:r>
            <a:r>
              <a:rPr lang="ja-JP" altLang="en-US" sz="854" b="1" dirty="0">
                <a:latin typeface="ＭＳ Ｐ明朝" pitchFamily="18" charset="-128"/>
                <a:ea typeface="ＭＳ Ｐ明朝" pitchFamily="18" charset="-128"/>
              </a:rPr>
              <a:t>選奨２０２５</a:t>
            </a:r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_CM</a:t>
            </a:r>
            <a:r>
              <a:rPr lang="ja-JP" altLang="en-US" sz="854" b="1" dirty="0">
                <a:latin typeface="ＭＳ Ｐ明朝" pitchFamily="18" charset="-128"/>
                <a:ea typeface="ＭＳ Ｐ明朝" pitchFamily="18" charset="-128"/>
              </a:rPr>
              <a:t>部門賞応募書式</a:t>
            </a:r>
            <a:r>
              <a:rPr lang="en-US" altLang="ja-JP" sz="854" b="1" dirty="0">
                <a:latin typeface="ＭＳ Ｐ明朝" pitchFamily="18" charset="-128"/>
                <a:ea typeface="ＭＳ Ｐ明朝" pitchFamily="18" charset="-128"/>
              </a:rPr>
              <a:t>】</a:t>
            </a:r>
            <a:endParaRPr lang="ja-JP" altLang="en-US" sz="854" b="1" dirty="0">
              <a:latin typeface="ＭＳ Ｐ明朝" pitchFamily="18" charset="-128"/>
              <a:ea typeface="ＭＳ Ｐ明朝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8041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1164</TotalTime>
  <Words>1716</Words>
  <Application>Microsoft Office PowerPoint</Application>
  <PresentationFormat>A4 210 x 297 mm</PresentationFormat>
  <Paragraphs>166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Meiryo UI</vt:lpstr>
      <vt:lpstr>ＭＳ Ｐ明朝</vt:lpstr>
      <vt:lpstr>ＭＳ 明朝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佐々木 理恵</dc:creator>
  <cp:lastModifiedBy>伊藤　隆彦</cp:lastModifiedBy>
  <cp:revision>72</cp:revision>
  <cp:lastPrinted>2022-08-05T14:02:41Z</cp:lastPrinted>
  <dcterms:created xsi:type="dcterms:W3CDTF">2022-08-05T12:57:31Z</dcterms:created>
  <dcterms:modified xsi:type="dcterms:W3CDTF">2024-09-09T21:58:37Z</dcterms:modified>
</cp:coreProperties>
</file>